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BD97"/>
    <a:srgbClr val="002C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024" autoAdjust="0"/>
    <p:restoredTop sz="95126" autoAdjust="0"/>
  </p:normalViewPr>
  <p:slideViewPr>
    <p:cSldViewPr snapToGrid="0" snapToObjects="1">
      <p:cViewPr>
        <p:scale>
          <a:sx n="100" d="100"/>
          <a:sy n="100" d="100"/>
        </p:scale>
        <p:origin x="-1256" y="-4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914A-1F34-8342-9D72-D19F1D1DD08F}" type="datetimeFigureOut">
              <a:rPr lang="en-US" smtClean="0"/>
              <a:t>12.11.2019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D567-6D8A-6A4C-B1C6-937CE6BD1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160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914A-1F34-8342-9D72-D19F1D1DD08F}" type="datetimeFigureOut">
              <a:rPr lang="en-US" smtClean="0"/>
              <a:t>12.11.2019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D567-6D8A-6A4C-B1C6-937CE6BD1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54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914A-1F34-8342-9D72-D19F1D1DD08F}" type="datetimeFigureOut">
              <a:rPr lang="en-US" smtClean="0"/>
              <a:t>12.11.2019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D567-6D8A-6A4C-B1C6-937CE6BD1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752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914A-1F34-8342-9D72-D19F1D1DD08F}" type="datetimeFigureOut">
              <a:rPr lang="en-US" smtClean="0"/>
              <a:t>12.11.2019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D567-6D8A-6A4C-B1C6-937CE6BD1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473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914A-1F34-8342-9D72-D19F1D1DD08F}" type="datetimeFigureOut">
              <a:rPr lang="en-US" smtClean="0"/>
              <a:t>12.11.2019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D567-6D8A-6A4C-B1C6-937CE6BD1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405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914A-1F34-8342-9D72-D19F1D1DD08F}" type="datetimeFigureOut">
              <a:rPr lang="en-US" smtClean="0"/>
              <a:t>12.11.2019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D567-6D8A-6A4C-B1C6-937CE6BD1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890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914A-1F34-8342-9D72-D19F1D1DD08F}" type="datetimeFigureOut">
              <a:rPr lang="en-US" smtClean="0"/>
              <a:t>12.11.2019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D567-6D8A-6A4C-B1C6-937CE6BD1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275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914A-1F34-8342-9D72-D19F1D1DD08F}" type="datetimeFigureOut">
              <a:rPr lang="en-US" smtClean="0"/>
              <a:t>12.11.2019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D567-6D8A-6A4C-B1C6-937CE6BD1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306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914A-1F34-8342-9D72-D19F1D1DD08F}" type="datetimeFigureOut">
              <a:rPr lang="en-US" smtClean="0"/>
              <a:t>12.11.2019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D567-6D8A-6A4C-B1C6-937CE6BD1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959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914A-1F34-8342-9D72-D19F1D1DD08F}" type="datetimeFigureOut">
              <a:rPr lang="en-US" smtClean="0"/>
              <a:t>12.11.2019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D567-6D8A-6A4C-B1C6-937CE6BD1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943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914A-1F34-8342-9D72-D19F1D1DD08F}" type="datetimeFigureOut">
              <a:rPr lang="en-US" smtClean="0"/>
              <a:t>12.11.2019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9D567-6D8A-6A4C-B1C6-937CE6BD1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230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9914A-1F34-8342-9D72-D19F1D1DD08F}" type="datetimeFigureOut">
              <a:rPr lang="en-US" smtClean="0"/>
              <a:t>12.11.2019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9D567-6D8A-6A4C-B1C6-937CE6BD12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412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BACK.jpg"/>
          <p:cNvPicPr>
            <a:picLocks noChangeAspect="1"/>
          </p:cNvPicPr>
          <p:nvPr/>
        </p:nvPicPr>
        <p:blipFill>
          <a:blip r:embed="rId2">
            <a:alphaModFix amt="4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707439"/>
            <a:ext cx="9144000" cy="66120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585730" y="707439"/>
            <a:ext cx="4564620" cy="661205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22733" y="178033"/>
            <a:ext cx="3498534" cy="452805"/>
          </a:xfrm>
        </p:spPr>
        <p:txBody>
          <a:bodyPr>
            <a:noAutofit/>
          </a:bodyPr>
          <a:lstStyle/>
          <a:p>
            <a:r>
              <a:rPr lang="tr-TR" sz="3200" b="1" dirty="0">
                <a:solidFill>
                  <a:schemeClr val="bg2">
                    <a:lumMod val="50000"/>
                  </a:schemeClr>
                </a:solidFill>
                <a:latin typeface="Arial Narrow"/>
                <a:cs typeface="Arial Narrow"/>
              </a:rPr>
              <a:t>GÜZEL AHLÂK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8823" y="853375"/>
            <a:ext cx="3474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YUMUŞAK HUYLU</a:t>
            </a:r>
            <a:endParaRPr lang="en-US" sz="2400" b="1" dirty="0">
              <a:solidFill>
                <a:schemeClr val="bg2">
                  <a:lumMod val="25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87902" y="824117"/>
            <a:ext cx="10695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FFFF"/>
                </a:solidFill>
                <a:latin typeface="Arial Narrow"/>
                <a:cs typeface="Arial Narrow"/>
              </a:rPr>
              <a:t>CESUR</a:t>
            </a:r>
            <a:endParaRPr lang="en-US" sz="2000" b="1" dirty="0">
              <a:solidFill>
                <a:srgbClr val="FFFFFF"/>
              </a:solidFill>
              <a:latin typeface="Arial Narrow"/>
              <a:cs typeface="Arial Narrow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77983" y="888012"/>
            <a:ext cx="202781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(</a:t>
            </a:r>
            <a:r>
              <a:rPr lang="en-US" sz="1600" b="1" dirty="0" err="1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Kahraman</a:t>
            </a:r>
            <a:r>
              <a:rPr lang="en-US" sz="1600" b="1" dirty="0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, </a:t>
            </a:r>
            <a:r>
              <a:rPr lang="en-US" sz="1600" b="1" dirty="0" err="1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Yiğit</a:t>
            </a:r>
            <a:r>
              <a:rPr lang="en-US" sz="1600" b="1" dirty="0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)</a:t>
            </a:r>
            <a:endParaRPr lang="en-US" sz="1600" b="1" dirty="0">
              <a:solidFill>
                <a:schemeClr val="bg2">
                  <a:lumMod val="75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4221060" y="784464"/>
            <a:ext cx="729340" cy="507154"/>
          </a:xfrm>
          <a:prstGeom prst="round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ol Sağ Ok 1"/>
          <p:cNvSpPr/>
          <p:nvPr/>
        </p:nvSpPr>
        <p:spPr>
          <a:xfrm>
            <a:off x="4310175" y="950247"/>
            <a:ext cx="523650" cy="175588"/>
          </a:xfrm>
          <a:prstGeom prst="leftRightArrow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latin typeface="Calibri" charset="0"/>
              <a:ea typeface="ヒラギノ角ゴ Pro W3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0" y="1452496"/>
            <a:ext cx="9144000" cy="66120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585730" y="1452496"/>
            <a:ext cx="4564620" cy="661205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58823" y="1598432"/>
            <a:ext cx="3474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ALÇAK GÖNÜLLÜ</a:t>
            </a:r>
            <a:endParaRPr lang="en-US" sz="2400" b="1" dirty="0">
              <a:solidFill>
                <a:schemeClr val="bg2">
                  <a:lumMod val="25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5187902" y="1544627"/>
            <a:ext cx="8451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FFFF"/>
                </a:solidFill>
                <a:latin typeface="Arial Narrow"/>
                <a:cs typeface="Arial Narrow"/>
              </a:rPr>
              <a:t>YİĞİT</a:t>
            </a:r>
            <a:endParaRPr lang="en-US" sz="2000" b="1" dirty="0">
              <a:solidFill>
                <a:srgbClr val="FFFFFF"/>
              </a:solidFill>
              <a:latin typeface="Arial Narrow"/>
              <a:cs typeface="Arial Narrow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131178" y="1597662"/>
            <a:ext cx="20024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(</a:t>
            </a:r>
            <a:r>
              <a:rPr lang="en-US" sz="1600" b="1" dirty="0" err="1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Mert</a:t>
            </a:r>
            <a:r>
              <a:rPr lang="en-US" sz="1600" b="1" dirty="0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, </a:t>
            </a:r>
            <a:r>
              <a:rPr lang="en-US" sz="1600" b="1" dirty="0" err="1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Delikanlı</a:t>
            </a:r>
            <a:r>
              <a:rPr lang="en-US" sz="1600" b="1" dirty="0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, </a:t>
            </a:r>
            <a:r>
              <a:rPr lang="en-US" sz="1600" b="1" dirty="0" err="1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Güçlü</a:t>
            </a:r>
            <a:r>
              <a:rPr lang="en-US" sz="1600" b="1" dirty="0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)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4184593" y="1529521"/>
            <a:ext cx="802274" cy="507154"/>
          </a:xfrm>
          <a:prstGeom prst="round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Sol Sağ Ok 1"/>
          <p:cNvSpPr/>
          <p:nvPr/>
        </p:nvSpPr>
        <p:spPr>
          <a:xfrm>
            <a:off x="4310175" y="1695304"/>
            <a:ext cx="523650" cy="175588"/>
          </a:xfrm>
          <a:prstGeom prst="leftRightArrow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latin typeface="Calibri" charset="0"/>
              <a:ea typeface="ヒラギノ角ゴ Pro W3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0" y="2197556"/>
            <a:ext cx="9144000" cy="66120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4585730" y="2197556"/>
            <a:ext cx="4564620" cy="661205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58823" y="2343492"/>
            <a:ext cx="3256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TUTUMLU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 </a:t>
            </a:r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(</a:t>
            </a:r>
            <a:r>
              <a:rPr lang="en-US" b="1" dirty="0" err="1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İktisatlı</a:t>
            </a:r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)</a:t>
            </a:r>
            <a:endParaRPr lang="en-US" sz="1600" b="1" dirty="0">
              <a:solidFill>
                <a:schemeClr val="bg2">
                  <a:lumMod val="25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5146158" y="2320070"/>
            <a:ext cx="12795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FFFF"/>
                </a:solidFill>
                <a:latin typeface="Arial Narrow"/>
                <a:cs typeface="Arial Narrow"/>
              </a:rPr>
              <a:t>CÖMERT</a:t>
            </a:r>
            <a:endParaRPr lang="en-US" sz="2000" b="1" dirty="0">
              <a:solidFill>
                <a:srgbClr val="FFFFFF"/>
              </a:solidFill>
              <a:latin typeface="Arial Narrow"/>
              <a:cs typeface="Arial Narrow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6369888" y="2394811"/>
            <a:ext cx="270394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(</a:t>
            </a:r>
            <a:r>
              <a:rPr lang="en-US" sz="1400" b="1" dirty="0" err="1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Özverili</a:t>
            </a:r>
            <a:r>
              <a:rPr lang="en-US" sz="1400" b="1" dirty="0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, </a:t>
            </a:r>
            <a:r>
              <a:rPr lang="en-US" sz="1400" b="1" dirty="0" err="1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Yardım</a:t>
            </a:r>
            <a:r>
              <a:rPr lang="en-US" sz="1400" b="1" dirty="0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 Sever, </a:t>
            </a:r>
            <a:r>
              <a:rPr lang="en-US" sz="1400" b="1" dirty="0" err="1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İkram</a:t>
            </a:r>
            <a:r>
              <a:rPr lang="en-US" sz="1400" b="1" dirty="0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 Eden)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4184593" y="2274581"/>
            <a:ext cx="802274" cy="507154"/>
          </a:xfrm>
          <a:prstGeom prst="round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Sol Sağ Ok 1"/>
          <p:cNvSpPr/>
          <p:nvPr/>
        </p:nvSpPr>
        <p:spPr>
          <a:xfrm>
            <a:off x="4310175" y="2440364"/>
            <a:ext cx="523650" cy="175588"/>
          </a:xfrm>
          <a:prstGeom prst="leftRightArrow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latin typeface="Calibri" charset="0"/>
              <a:ea typeface="ヒラギノ角ゴ Pro W3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0" y="2959549"/>
            <a:ext cx="9144000" cy="66120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585730" y="2959549"/>
            <a:ext cx="4564620" cy="661205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58823" y="2940385"/>
            <a:ext cx="33531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AĞIR BAŞLI</a:t>
            </a:r>
            <a:r>
              <a:rPr lang="en-US" sz="3200" b="1" dirty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 </a:t>
            </a:r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(</a:t>
            </a:r>
            <a:r>
              <a:rPr lang="en-US" b="1" dirty="0" err="1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Vakur</a:t>
            </a:r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)</a:t>
            </a:r>
            <a:endParaRPr lang="en-US" sz="2000" b="1" dirty="0">
              <a:solidFill>
                <a:schemeClr val="bg2">
                  <a:lumMod val="25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187902" y="3067955"/>
            <a:ext cx="12610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FFFF"/>
                </a:solidFill>
                <a:latin typeface="Arial Narrow"/>
                <a:cs typeface="Arial Narrow"/>
              </a:rPr>
              <a:t>UTANMA</a:t>
            </a:r>
            <a:endParaRPr lang="en-US" sz="2000" b="1" dirty="0">
              <a:solidFill>
                <a:srgbClr val="FFFFFF"/>
              </a:solidFill>
              <a:latin typeface="Arial Narrow"/>
              <a:cs typeface="Arial Narrow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6395160" y="3117910"/>
            <a:ext cx="248689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(</a:t>
            </a:r>
            <a:r>
              <a:rPr lang="en-US" sz="1600" b="1" dirty="0" err="1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Utanç</a:t>
            </a:r>
            <a:r>
              <a:rPr lang="en-US" sz="1600" b="1" dirty="0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, </a:t>
            </a:r>
            <a:r>
              <a:rPr lang="en-US" sz="1600" b="1" dirty="0" err="1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Haya</a:t>
            </a:r>
            <a:r>
              <a:rPr lang="en-US" sz="1600" b="1" dirty="0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, </a:t>
            </a:r>
            <a:r>
              <a:rPr lang="en-US" sz="1600" b="1" dirty="0" err="1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Yüz</a:t>
            </a:r>
            <a:r>
              <a:rPr lang="en-US" sz="1600" b="1" dirty="0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 </a:t>
            </a:r>
            <a:r>
              <a:rPr lang="en-US" sz="1600" b="1" dirty="0" err="1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Kızarması</a:t>
            </a:r>
            <a:r>
              <a:rPr lang="en-US" sz="1600" b="1" dirty="0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)</a:t>
            </a:r>
          </a:p>
        </p:txBody>
      </p:sp>
      <p:sp>
        <p:nvSpPr>
          <p:cNvPr id="69" name="Rounded Rectangle 68"/>
          <p:cNvSpPr/>
          <p:nvPr/>
        </p:nvSpPr>
        <p:spPr>
          <a:xfrm>
            <a:off x="4184593" y="3036574"/>
            <a:ext cx="802274" cy="507154"/>
          </a:xfrm>
          <a:prstGeom prst="round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Sol Sağ Ok 1"/>
          <p:cNvSpPr/>
          <p:nvPr/>
        </p:nvSpPr>
        <p:spPr>
          <a:xfrm>
            <a:off x="4310175" y="3202357"/>
            <a:ext cx="523650" cy="175588"/>
          </a:xfrm>
          <a:prstGeom prst="leftRightArrow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latin typeface="Calibri" charset="0"/>
              <a:ea typeface="ヒラギノ角ゴ Pro W3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0" y="3713075"/>
            <a:ext cx="9144000" cy="66120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4585730" y="3713075"/>
            <a:ext cx="4564620" cy="661205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358823" y="3859011"/>
            <a:ext cx="2532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ADİL </a:t>
            </a:r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(</a:t>
            </a:r>
            <a:r>
              <a:rPr lang="en-US" b="1" dirty="0" err="1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Adaletli</a:t>
            </a:r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)</a:t>
            </a:r>
            <a:endParaRPr lang="en-US" sz="1600" b="1" dirty="0">
              <a:solidFill>
                <a:schemeClr val="bg2">
                  <a:lumMod val="25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5187902" y="3813672"/>
            <a:ext cx="18678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FFFF"/>
                </a:solidFill>
                <a:latin typeface="Arial Narrow"/>
                <a:cs typeface="Arial Narrow"/>
              </a:rPr>
              <a:t>MERHAMETLİ</a:t>
            </a:r>
            <a:endParaRPr lang="en-US" sz="2000" b="1" dirty="0">
              <a:solidFill>
                <a:srgbClr val="FFFFFF"/>
              </a:solidFill>
              <a:latin typeface="Arial Narrow"/>
              <a:cs typeface="Arial Narrow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7076392" y="3877183"/>
            <a:ext cx="92044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(</a:t>
            </a:r>
            <a:r>
              <a:rPr lang="en-US" sz="1600" b="1" dirty="0" err="1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İnsancıl</a:t>
            </a:r>
            <a:r>
              <a:rPr lang="en-US" sz="1600" b="1" dirty="0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)</a:t>
            </a:r>
          </a:p>
        </p:txBody>
      </p:sp>
      <p:sp>
        <p:nvSpPr>
          <p:cNvPr id="76" name="Rounded Rectangle 75"/>
          <p:cNvSpPr/>
          <p:nvPr/>
        </p:nvSpPr>
        <p:spPr>
          <a:xfrm>
            <a:off x="4184593" y="3790100"/>
            <a:ext cx="802274" cy="507154"/>
          </a:xfrm>
          <a:prstGeom prst="round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Sol Sağ Ok 1"/>
          <p:cNvSpPr/>
          <p:nvPr/>
        </p:nvSpPr>
        <p:spPr>
          <a:xfrm>
            <a:off x="4310175" y="3955883"/>
            <a:ext cx="523650" cy="175588"/>
          </a:xfrm>
          <a:prstGeom prst="leftRightArrow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latin typeface="Calibri" charset="0"/>
              <a:ea typeface="ヒラギノ角ゴ Pro W3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0" y="4457334"/>
            <a:ext cx="9144000" cy="66120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4585730" y="4457334"/>
            <a:ext cx="4564620" cy="661205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358823" y="4603270"/>
            <a:ext cx="3951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ŞEFKATLİ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 </a:t>
            </a:r>
            <a:r>
              <a:rPr lang="en-US" b="1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(</a:t>
            </a:r>
            <a:r>
              <a:rPr lang="en-US" sz="1600" b="1" dirty="0" err="1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Çıkar</a:t>
            </a:r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 </a:t>
            </a:r>
            <a:r>
              <a:rPr lang="en-US" sz="1600" b="1" dirty="0" err="1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Beklemeden</a:t>
            </a:r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 </a:t>
            </a:r>
            <a:r>
              <a:rPr lang="en-US" sz="1600" b="1" dirty="0" err="1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Sevmek</a:t>
            </a:r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)</a:t>
            </a:r>
            <a:endParaRPr lang="en-US" sz="1600" b="1" dirty="0">
              <a:solidFill>
                <a:schemeClr val="bg2">
                  <a:lumMod val="25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5187902" y="4557931"/>
            <a:ext cx="17427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FFFF"/>
                </a:solidFill>
                <a:latin typeface="Arial Narrow"/>
                <a:cs typeface="Arial Narrow"/>
              </a:rPr>
              <a:t>HAKPEREST</a:t>
            </a:r>
            <a:endParaRPr lang="en-US" sz="2000" b="1" dirty="0">
              <a:solidFill>
                <a:srgbClr val="FFFFFF"/>
              </a:solidFill>
              <a:latin typeface="Arial Narrow"/>
              <a:cs typeface="Arial Narrow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6779140" y="4611782"/>
            <a:ext cx="24518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(</a:t>
            </a:r>
            <a:r>
              <a:rPr lang="en-US" sz="1600" b="1" dirty="0" err="1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Haksever</a:t>
            </a:r>
            <a:r>
              <a:rPr lang="en-US" sz="1600" b="1" dirty="0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, </a:t>
            </a:r>
            <a:r>
              <a:rPr lang="en-US" sz="1600" b="1" dirty="0" err="1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Haktan</a:t>
            </a:r>
            <a:r>
              <a:rPr lang="en-US" sz="1600" b="1" dirty="0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 </a:t>
            </a:r>
            <a:r>
              <a:rPr lang="en-US" sz="1600" b="1" dirty="0" err="1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Ödünsüz</a:t>
            </a:r>
            <a:r>
              <a:rPr lang="en-US" sz="1600" b="1" dirty="0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)</a:t>
            </a:r>
          </a:p>
        </p:txBody>
      </p:sp>
      <p:sp>
        <p:nvSpPr>
          <p:cNvPr id="86" name="Rounded Rectangle 85"/>
          <p:cNvSpPr/>
          <p:nvPr/>
        </p:nvSpPr>
        <p:spPr>
          <a:xfrm>
            <a:off x="4184593" y="4534359"/>
            <a:ext cx="802274" cy="507154"/>
          </a:xfrm>
          <a:prstGeom prst="round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Sol Sağ Ok 1"/>
          <p:cNvSpPr/>
          <p:nvPr/>
        </p:nvSpPr>
        <p:spPr>
          <a:xfrm>
            <a:off x="4310175" y="4700142"/>
            <a:ext cx="523650" cy="175588"/>
          </a:xfrm>
          <a:prstGeom prst="leftRightArrow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latin typeface="Calibri" charset="0"/>
              <a:ea typeface="ヒラギノ角ゴ Pro W3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0" y="5211676"/>
            <a:ext cx="9144000" cy="66120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4585730" y="5211676"/>
            <a:ext cx="4564620" cy="661205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358823" y="5357612"/>
            <a:ext cx="4153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AFFETMEK</a:t>
            </a:r>
            <a:endParaRPr lang="en-US" sz="1300" b="1" dirty="0">
              <a:solidFill>
                <a:schemeClr val="bg2">
                  <a:lumMod val="25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5187902" y="5312273"/>
            <a:ext cx="12666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FFFF"/>
                </a:solidFill>
                <a:latin typeface="Arial Narrow"/>
                <a:cs typeface="Arial Narrow"/>
              </a:rPr>
              <a:t>ONURLU</a:t>
            </a:r>
            <a:endParaRPr lang="en-US" sz="2000" b="1" dirty="0">
              <a:solidFill>
                <a:srgbClr val="FFFFFF"/>
              </a:solidFill>
              <a:latin typeface="Arial Narrow"/>
              <a:cs typeface="Arial Narrow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6376243" y="5386216"/>
            <a:ext cx="27222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(</a:t>
            </a:r>
            <a:r>
              <a:rPr lang="en-US" sz="1400" b="1" dirty="0" err="1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Şeref</a:t>
            </a:r>
            <a:r>
              <a:rPr lang="en-US" sz="1400" b="1" dirty="0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 </a:t>
            </a:r>
            <a:r>
              <a:rPr lang="en-US" sz="1400" b="1" dirty="0" err="1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ve</a:t>
            </a:r>
            <a:r>
              <a:rPr lang="en-US" sz="1400" b="1" dirty="0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 </a:t>
            </a:r>
            <a:r>
              <a:rPr lang="en-US" sz="1400" b="1" dirty="0" err="1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Haysiyetini</a:t>
            </a:r>
            <a:r>
              <a:rPr lang="en-US" sz="1400" b="1" dirty="0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 </a:t>
            </a:r>
            <a:r>
              <a:rPr lang="en-US" sz="1400" b="1" dirty="0" err="1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Koruma</a:t>
            </a:r>
            <a:r>
              <a:rPr lang="en-US" sz="1400" b="1" dirty="0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, </a:t>
            </a:r>
            <a:r>
              <a:rPr lang="en-US" sz="1400" b="1" dirty="0" err="1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İtibar</a:t>
            </a:r>
            <a:r>
              <a:rPr lang="en-US" sz="1400" b="1" dirty="0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)</a:t>
            </a:r>
          </a:p>
        </p:txBody>
      </p:sp>
      <p:sp>
        <p:nvSpPr>
          <p:cNvPr id="95" name="Rounded Rectangle 94"/>
          <p:cNvSpPr/>
          <p:nvPr/>
        </p:nvSpPr>
        <p:spPr>
          <a:xfrm>
            <a:off x="4184593" y="5288701"/>
            <a:ext cx="802274" cy="507154"/>
          </a:xfrm>
          <a:prstGeom prst="round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Sol Sağ Ok 1"/>
          <p:cNvSpPr/>
          <p:nvPr/>
        </p:nvSpPr>
        <p:spPr>
          <a:xfrm>
            <a:off x="4310175" y="5454484"/>
            <a:ext cx="523650" cy="175588"/>
          </a:xfrm>
          <a:prstGeom prst="leftRightArrow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latin typeface="Calibri" charset="0"/>
              <a:ea typeface="ヒラギノ角ゴ Pro W3" charset="0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0" y="5957551"/>
            <a:ext cx="9144000" cy="66120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4585730" y="5957551"/>
            <a:ext cx="4564620" cy="661205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358823" y="6103487"/>
            <a:ext cx="4153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KANAATKAR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 </a:t>
            </a:r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(</a:t>
            </a:r>
            <a:r>
              <a:rPr lang="en-US" sz="1600" b="1" dirty="0" err="1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Yetingen</a:t>
            </a:r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, </a:t>
            </a:r>
            <a:r>
              <a:rPr lang="en-US" sz="1600" b="1" dirty="0" err="1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Kanık</a:t>
            </a:r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)</a:t>
            </a:r>
            <a:endParaRPr lang="en-US" sz="1300" b="1" dirty="0">
              <a:solidFill>
                <a:schemeClr val="bg2">
                  <a:lumMod val="25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5187902" y="6041219"/>
            <a:ext cx="14911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FFFF"/>
                </a:solidFill>
                <a:latin typeface="Arial Narrow"/>
                <a:cs typeface="Arial Narrow"/>
              </a:rPr>
              <a:t>ÇALIŞKAN</a:t>
            </a:r>
            <a:endParaRPr lang="en-US" sz="2000" b="1" dirty="0">
              <a:solidFill>
                <a:srgbClr val="FFFFFF"/>
              </a:solidFill>
              <a:latin typeface="Arial Narrow"/>
              <a:cs typeface="Arial Narrow"/>
            </a:endParaRPr>
          </a:p>
        </p:txBody>
      </p:sp>
      <p:sp>
        <p:nvSpPr>
          <p:cNvPr id="102" name="Rounded Rectangle 101"/>
          <p:cNvSpPr/>
          <p:nvPr/>
        </p:nvSpPr>
        <p:spPr>
          <a:xfrm>
            <a:off x="4184593" y="6034576"/>
            <a:ext cx="802274" cy="507154"/>
          </a:xfrm>
          <a:prstGeom prst="round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Sol Sağ Ok 1"/>
          <p:cNvSpPr/>
          <p:nvPr/>
        </p:nvSpPr>
        <p:spPr>
          <a:xfrm>
            <a:off x="4310175" y="6200359"/>
            <a:ext cx="523650" cy="175588"/>
          </a:xfrm>
          <a:prstGeom prst="leftRightArrow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latin typeface="Calibri" charset="0"/>
              <a:ea typeface="ヒラギノ角ゴ Pro W3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774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9" grpId="0"/>
      <p:bldP spid="10" grpId="0"/>
      <p:bldP spid="11" grpId="0"/>
      <p:bldP spid="18" grpId="0" animBg="1"/>
      <p:bldP spid="7" grpId="0" animBg="1"/>
      <p:bldP spid="50" grpId="0" animBg="1"/>
      <p:bldP spid="51" grpId="0" animBg="1"/>
      <p:bldP spid="52" grpId="0"/>
      <p:bldP spid="53" grpId="0"/>
      <p:bldP spid="54" grpId="0"/>
      <p:bldP spid="55" grpId="0" animBg="1"/>
      <p:bldP spid="56" grpId="0" animBg="1"/>
      <p:bldP spid="57" grpId="0" animBg="1"/>
      <p:bldP spid="58" grpId="0" animBg="1"/>
      <p:bldP spid="59" grpId="0"/>
      <p:bldP spid="60" grpId="0"/>
      <p:bldP spid="61" grpId="0"/>
      <p:bldP spid="62" grpId="0" animBg="1"/>
      <p:bldP spid="63" grpId="0" animBg="1"/>
      <p:bldP spid="64" grpId="0" animBg="1"/>
      <p:bldP spid="65" grpId="0" animBg="1"/>
      <p:bldP spid="66" grpId="0"/>
      <p:bldP spid="67" grpId="0"/>
      <p:bldP spid="68" grpId="0"/>
      <p:bldP spid="69" grpId="0" animBg="1"/>
      <p:bldP spid="70" grpId="0" animBg="1"/>
      <p:bldP spid="71" grpId="0" animBg="1"/>
      <p:bldP spid="72" grpId="0" animBg="1"/>
      <p:bldP spid="73" grpId="0"/>
      <p:bldP spid="74" grpId="0"/>
      <p:bldP spid="75" grpId="0"/>
      <p:bldP spid="76" grpId="0" animBg="1"/>
      <p:bldP spid="77" grpId="0" animBg="1"/>
      <p:bldP spid="81" grpId="0" animBg="1"/>
      <p:bldP spid="82" grpId="0" animBg="1"/>
      <p:bldP spid="83" grpId="0"/>
      <p:bldP spid="84" grpId="0"/>
      <p:bldP spid="85" grpId="0"/>
      <p:bldP spid="86" grpId="0" animBg="1"/>
      <p:bldP spid="87" grpId="0" animBg="1"/>
      <p:bldP spid="90" grpId="0" animBg="1"/>
      <p:bldP spid="91" grpId="0" animBg="1"/>
      <p:bldP spid="92" grpId="0"/>
      <p:bldP spid="93" grpId="0"/>
      <p:bldP spid="94" grpId="0"/>
      <p:bldP spid="95" grpId="0" animBg="1"/>
      <p:bldP spid="96" grpId="0" animBg="1"/>
      <p:bldP spid="97" grpId="0" animBg="1"/>
      <p:bldP spid="98" grpId="0" animBg="1"/>
      <p:bldP spid="99" grpId="0"/>
      <p:bldP spid="100" grpId="0"/>
      <p:bldP spid="102" grpId="0" animBg="1"/>
      <p:bldP spid="10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BACK.jpg"/>
          <p:cNvPicPr>
            <a:picLocks noChangeAspect="1"/>
          </p:cNvPicPr>
          <p:nvPr/>
        </p:nvPicPr>
        <p:blipFill>
          <a:blip r:embed="rId2">
            <a:alphaModFix amt="4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1033222"/>
            <a:ext cx="9144000" cy="155908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920067" y="1033222"/>
            <a:ext cx="2799023" cy="1559089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7001" y="305038"/>
            <a:ext cx="6349999" cy="452805"/>
          </a:xfrm>
        </p:spPr>
        <p:txBody>
          <a:bodyPr>
            <a:noAutofit/>
          </a:bodyPr>
          <a:lstStyle/>
          <a:p>
            <a:r>
              <a:rPr lang="tr-TR" sz="2800" b="1" dirty="0" smtClean="0">
                <a:solidFill>
                  <a:schemeClr val="bg2">
                    <a:lumMod val="50000"/>
                  </a:schemeClr>
                </a:solidFill>
                <a:latin typeface="Arial Narrow"/>
                <a:cs typeface="Arial Narrow"/>
              </a:rPr>
              <a:t>HER İYİLİK GÖRECELİDİR.   </a:t>
            </a:r>
            <a:r>
              <a:rPr lang="tr-TR" sz="2400" b="1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1 / 2</a:t>
            </a:r>
            <a:endParaRPr lang="tr-TR" sz="2400" b="1" dirty="0">
              <a:solidFill>
                <a:schemeClr val="bg2">
                  <a:lumMod val="25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8823" y="1497716"/>
            <a:ext cx="2824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ÖVÜNMEK</a:t>
            </a:r>
            <a:endParaRPr lang="en-US" sz="2400" b="1" dirty="0">
              <a:solidFill>
                <a:schemeClr val="bg2">
                  <a:lumMod val="25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17031" y="1712942"/>
            <a:ext cx="5950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FFFF"/>
                </a:solidFill>
                <a:latin typeface="Arial Narrow"/>
                <a:cs typeface="Arial Narrow"/>
              </a:rPr>
              <a:t>İYİ</a:t>
            </a:r>
            <a:endParaRPr lang="en-US" sz="3200" b="1" dirty="0">
              <a:solidFill>
                <a:srgbClr val="FFFFFF"/>
              </a:solidFill>
              <a:latin typeface="Arial Narrow"/>
              <a:cs typeface="Arial Narrow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096779" y="979591"/>
            <a:ext cx="2061494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 b="1" dirty="0" err="1" smtClean="0">
                <a:solidFill>
                  <a:srgbClr val="C4BD97"/>
                </a:solidFill>
                <a:latin typeface="Arial Narrow"/>
                <a:cs typeface="Arial Narrow"/>
              </a:rPr>
              <a:t>Paydaşlarını</a:t>
            </a:r>
            <a:r>
              <a:rPr lang="en-US" sz="1600" b="1" dirty="0" smtClean="0">
                <a:solidFill>
                  <a:srgbClr val="C4BD97"/>
                </a:solidFill>
                <a:latin typeface="Arial Narrow"/>
                <a:cs typeface="Arial Narrow"/>
              </a:rPr>
              <a:t> </a:t>
            </a:r>
            <a:r>
              <a:rPr lang="en-US" b="1" dirty="0" err="1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Överse</a:t>
            </a:r>
            <a:r>
              <a:rPr lang="en-US" b="1" dirty="0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/>
            </a:r>
            <a:br>
              <a:rPr lang="en-US" b="1" dirty="0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</a:br>
            <a:r>
              <a:rPr lang="en-US" sz="1200" b="1" dirty="0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(</a:t>
            </a:r>
            <a:r>
              <a:rPr lang="en-US" sz="1200" b="1" dirty="0" err="1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Grubu</a:t>
            </a:r>
            <a:r>
              <a:rPr lang="en-US" sz="1200" b="1" dirty="0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, </a:t>
            </a:r>
            <a:r>
              <a:rPr lang="en-US" sz="1200" b="1" dirty="0" err="1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Arkadaşları</a:t>
            </a:r>
            <a:r>
              <a:rPr lang="en-US" sz="1200" b="1" dirty="0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, </a:t>
            </a:r>
            <a:r>
              <a:rPr lang="en-US" sz="1200" b="1" dirty="0" err="1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Ülkesi</a:t>
            </a:r>
            <a:r>
              <a:rPr lang="en-US" sz="1200" b="1" dirty="0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)</a:t>
            </a:r>
            <a:endParaRPr lang="en-US" sz="1100" b="1" dirty="0">
              <a:solidFill>
                <a:schemeClr val="bg2">
                  <a:lumMod val="75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5482" y="1963301"/>
            <a:ext cx="23599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(</a:t>
            </a:r>
            <a:r>
              <a:rPr lang="en-US" sz="1400" b="1" dirty="0" err="1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Kıvanç</a:t>
            </a:r>
            <a:r>
              <a:rPr lang="en-US" sz="1400" b="1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 </a:t>
            </a:r>
            <a:r>
              <a:rPr lang="en-US" sz="1400" b="1" dirty="0" err="1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Duymak</a:t>
            </a:r>
            <a:r>
              <a:rPr lang="en-US" sz="1400" b="1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, </a:t>
            </a:r>
            <a:r>
              <a:rPr lang="en-US" sz="1400" b="1" dirty="0" err="1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İftihar</a:t>
            </a:r>
            <a:r>
              <a:rPr lang="en-US" sz="1400" b="1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 </a:t>
            </a:r>
            <a:r>
              <a:rPr lang="en-US" sz="1400" b="1" dirty="0" err="1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Etmek</a:t>
            </a:r>
            <a:r>
              <a:rPr lang="en-US" sz="1400" b="1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4266992" y="2168390"/>
            <a:ext cx="18080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 smtClean="0">
                <a:solidFill>
                  <a:srgbClr val="C4BD97"/>
                </a:solidFill>
                <a:latin typeface="Arial Narrow"/>
                <a:cs typeface="Arial Narrow"/>
              </a:rPr>
              <a:t>Övünmemezlik</a:t>
            </a:r>
            <a:r>
              <a:rPr lang="en-US" sz="1400" dirty="0" smtClean="0">
                <a:solidFill>
                  <a:srgbClr val="C4BD97"/>
                </a:solidFill>
                <a:latin typeface="Arial Narrow"/>
                <a:cs typeface="Arial Narrow"/>
              </a:rPr>
              <a:t> </a:t>
            </a:r>
            <a:r>
              <a:rPr lang="en-US" sz="1400" dirty="0" err="1" smtClean="0">
                <a:solidFill>
                  <a:srgbClr val="C4BD97"/>
                </a:solidFill>
                <a:latin typeface="Arial Narrow"/>
                <a:cs typeface="Arial Narrow"/>
              </a:rPr>
              <a:t>Yapamaz</a:t>
            </a:r>
            <a:endParaRPr lang="en-US" sz="1400" dirty="0" smtClean="0">
              <a:solidFill>
                <a:srgbClr val="C4BD97"/>
              </a:solidFill>
              <a:latin typeface="Arial Narrow"/>
              <a:cs typeface="Arial Narrow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532885" y="1033222"/>
            <a:ext cx="2624360" cy="1559089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337932" y="1662142"/>
            <a:ext cx="11384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FFFF"/>
                </a:solidFill>
                <a:latin typeface="Arial Narrow"/>
                <a:cs typeface="Arial Narrow"/>
              </a:rPr>
              <a:t>KÖTÜ</a:t>
            </a:r>
            <a:endParaRPr lang="en-US" sz="3200" b="1" dirty="0">
              <a:solidFill>
                <a:srgbClr val="FFFFFF"/>
              </a:solidFill>
              <a:latin typeface="Arial Narrow"/>
              <a:cs typeface="Arial Narrow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7058490" y="1157398"/>
            <a:ext cx="170458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 b="1" dirty="0" err="1" smtClean="0">
                <a:solidFill>
                  <a:srgbClr val="C4BD97"/>
                </a:solidFill>
                <a:latin typeface="Arial Narrow"/>
                <a:cs typeface="Arial Narrow"/>
              </a:rPr>
              <a:t>Kendini</a:t>
            </a:r>
            <a:r>
              <a:rPr lang="en-US" sz="1600" b="1" dirty="0" smtClean="0">
                <a:solidFill>
                  <a:srgbClr val="C4BD97"/>
                </a:solidFill>
                <a:latin typeface="Arial Narrow"/>
                <a:cs typeface="Arial Narrow"/>
              </a:rPr>
              <a:t> </a:t>
            </a:r>
            <a:r>
              <a:rPr lang="en-US" b="1" dirty="0" err="1" smtClean="0">
                <a:solidFill>
                  <a:schemeClr val="bg2">
                    <a:lumMod val="75000"/>
                  </a:schemeClr>
                </a:solidFill>
                <a:latin typeface="Arial Narrow"/>
                <a:cs typeface="Arial Narrow"/>
              </a:rPr>
              <a:t>Överse</a:t>
            </a:r>
            <a:endParaRPr lang="en-US" sz="1100" b="1" dirty="0">
              <a:solidFill>
                <a:schemeClr val="bg2">
                  <a:lumMod val="75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181945" y="1609989"/>
            <a:ext cx="729340" cy="507154"/>
          </a:xfrm>
          <a:prstGeom prst="roundRect">
            <a:avLst/>
          </a:prstGeom>
          <a:solidFill>
            <a:srgbClr val="1E1C1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ol Sağ Ok 1"/>
          <p:cNvSpPr/>
          <p:nvPr/>
        </p:nvSpPr>
        <p:spPr>
          <a:xfrm>
            <a:off x="6271060" y="1775772"/>
            <a:ext cx="523650" cy="175588"/>
          </a:xfrm>
          <a:prstGeom prst="leftRightArrow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latin typeface="Calibri" charset="0"/>
              <a:ea typeface="ヒラギノ角ゴ Pro W3" charset="0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0" y="2925522"/>
            <a:ext cx="9144000" cy="155908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3920067" y="2925522"/>
            <a:ext cx="2799023" cy="1559089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358823" y="3390016"/>
            <a:ext cx="2824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KANAATKAR</a:t>
            </a:r>
            <a:endParaRPr lang="en-US" sz="2400" b="1" dirty="0">
              <a:solidFill>
                <a:schemeClr val="bg2">
                  <a:lumMod val="25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4817031" y="3770349"/>
            <a:ext cx="5950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FFFF"/>
                </a:solidFill>
                <a:latin typeface="Arial Narrow"/>
                <a:cs typeface="Arial Narrow"/>
              </a:rPr>
              <a:t>İYİ</a:t>
            </a:r>
            <a:endParaRPr lang="en-US" sz="3200" b="1" dirty="0">
              <a:solidFill>
                <a:srgbClr val="FFFFFF"/>
              </a:solidFill>
              <a:latin typeface="Arial Narrow"/>
              <a:cs typeface="Arial Narrow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4096779" y="3032764"/>
            <a:ext cx="2061494" cy="73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600" b="1" dirty="0" err="1" smtClean="0">
                <a:solidFill>
                  <a:srgbClr val="C4BD97"/>
                </a:solidFill>
                <a:latin typeface="Arial Narrow"/>
                <a:cs typeface="Arial Narrow"/>
              </a:rPr>
              <a:t>Kazandıklarıyla</a:t>
            </a:r>
            <a:r>
              <a:rPr lang="en-US" sz="1600" b="1" dirty="0" smtClean="0">
                <a:solidFill>
                  <a:srgbClr val="C4BD97"/>
                </a:solidFill>
                <a:latin typeface="Arial Narrow"/>
                <a:cs typeface="Arial Narrow"/>
              </a:rPr>
              <a:t> </a:t>
            </a:r>
            <a:r>
              <a:rPr lang="en-US" sz="1600" b="1" dirty="0" err="1" smtClean="0">
                <a:solidFill>
                  <a:srgbClr val="C4BD97"/>
                </a:solidFill>
                <a:latin typeface="Arial Narrow"/>
                <a:cs typeface="Arial Narrow"/>
              </a:rPr>
              <a:t>Mutlu</a:t>
            </a:r>
            <a:r>
              <a:rPr lang="en-US" sz="1600" b="1" dirty="0" smtClean="0">
                <a:solidFill>
                  <a:srgbClr val="C4BD97"/>
                </a:solidFill>
                <a:latin typeface="Arial Narrow"/>
                <a:cs typeface="Arial Narrow"/>
              </a:rPr>
              <a:t> </a:t>
            </a:r>
            <a:r>
              <a:rPr lang="en-US" sz="1600" b="1" dirty="0" err="1" smtClean="0">
                <a:solidFill>
                  <a:srgbClr val="C4BD97"/>
                </a:solidFill>
                <a:latin typeface="Arial Narrow"/>
                <a:cs typeface="Arial Narrow"/>
              </a:rPr>
              <a:t>Oluyorsa</a:t>
            </a:r>
            <a:endParaRPr lang="en-US" sz="1100" b="1" dirty="0">
              <a:solidFill>
                <a:schemeClr val="bg2">
                  <a:lumMod val="75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340082" y="3779401"/>
            <a:ext cx="99636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(</a:t>
            </a:r>
            <a:r>
              <a:rPr lang="en-US" sz="1600" b="1" dirty="0" err="1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Yetingen</a:t>
            </a:r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)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6532885" y="2925522"/>
            <a:ext cx="2624360" cy="1559089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6710686" y="3706173"/>
            <a:ext cx="24273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FF"/>
                </a:solidFill>
                <a:latin typeface="Arial Narrow"/>
                <a:cs typeface="Arial Narrow"/>
              </a:rPr>
              <a:t>GAYRETSİZLİK</a:t>
            </a:r>
            <a:endParaRPr lang="en-US" sz="2800" b="1" dirty="0">
              <a:solidFill>
                <a:srgbClr val="FFFFFF"/>
              </a:solidFill>
              <a:latin typeface="Arial Narrow"/>
              <a:cs typeface="Arial Narrow"/>
            </a:endParaRPr>
          </a:p>
        </p:txBody>
      </p:sp>
      <p:sp>
        <p:nvSpPr>
          <p:cNvPr id="111" name="Rounded Rectangle 110"/>
          <p:cNvSpPr/>
          <p:nvPr/>
        </p:nvSpPr>
        <p:spPr>
          <a:xfrm>
            <a:off x="6143845" y="3426089"/>
            <a:ext cx="729340" cy="507154"/>
          </a:xfrm>
          <a:prstGeom prst="roundRect">
            <a:avLst/>
          </a:prstGeom>
          <a:solidFill>
            <a:srgbClr val="1E1C1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Sol Sağ Ok 1"/>
          <p:cNvSpPr/>
          <p:nvPr/>
        </p:nvSpPr>
        <p:spPr>
          <a:xfrm>
            <a:off x="6271060" y="3617272"/>
            <a:ext cx="523650" cy="175588"/>
          </a:xfrm>
          <a:prstGeom prst="leftRightArrow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latin typeface="Calibri" charset="0"/>
              <a:ea typeface="ヒラギノ角ゴ Pro W3" charset="0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6880036" y="2943864"/>
            <a:ext cx="2061494" cy="81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b="1" dirty="0" err="1" smtClean="0">
                <a:solidFill>
                  <a:srgbClr val="C4BD97"/>
                </a:solidFill>
                <a:latin typeface="Arial Narrow"/>
                <a:cs typeface="Arial Narrow"/>
              </a:rPr>
              <a:t>Kazandıklarıyla</a:t>
            </a:r>
            <a:r>
              <a:rPr lang="en-US" b="1" dirty="0" smtClean="0">
                <a:solidFill>
                  <a:srgbClr val="C4BD97"/>
                </a:solidFill>
                <a:latin typeface="Arial Narrow"/>
                <a:cs typeface="Arial Narrow"/>
              </a:rPr>
              <a:t> </a:t>
            </a:r>
            <a:r>
              <a:rPr lang="en-US" b="1" dirty="0" err="1" smtClean="0">
                <a:solidFill>
                  <a:srgbClr val="C4BD97"/>
                </a:solidFill>
                <a:latin typeface="Arial Narrow"/>
                <a:cs typeface="Arial Narrow"/>
              </a:rPr>
              <a:t>Yetiniyorsa</a:t>
            </a:r>
            <a:endParaRPr lang="en-US" sz="1200" b="1" dirty="0">
              <a:solidFill>
                <a:schemeClr val="bg2">
                  <a:lumMod val="75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0" y="4805122"/>
            <a:ext cx="9144000" cy="155908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3920067" y="4805122"/>
            <a:ext cx="2799023" cy="1559089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358823" y="5193416"/>
            <a:ext cx="2824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HOŞGÖRÜ</a:t>
            </a:r>
            <a:endParaRPr lang="en-US" sz="2400" b="1" dirty="0">
              <a:solidFill>
                <a:schemeClr val="bg2">
                  <a:lumMod val="25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4465585" y="5573749"/>
            <a:ext cx="14013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FFFF"/>
                </a:solidFill>
                <a:latin typeface="Arial Narrow"/>
                <a:cs typeface="Arial Narrow"/>
              </a:rPr>
              <a:t>ERDEM</a:t>
            </a:r>
            <a:endParaRPr lang="en-US" sz="3200" b="1" dirty="0">
              <a:solidFill>
                <a:srgbClr val="FFFFFF"/>
              </a:solidFill>
              <a:latin typeface="Arial Narrow"/>
              <a:cs typeface="Arial Narrow"/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327382" y="5620901"/>
            <a:ext cx="194207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(</a:t>
            </a:r>
            <a:r>
              <a:rPr lang="en-US" sz="1600" b="1" dirty="0" err="1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Tolerans</a:t>
            </a:r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, </a:t>
            </a:r>
            <a:r>
              <a:rPr lang="en-US" sz="1600" b="1" dirty="0" err="1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Müsamaha</a:t>
            </a:r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)</a:t>
            </a:r>
          </a:p>
        </p:txBody>
      </p:sp>
      <p:sp>
        <p:nvSpPr>
          <p:cNvPr id="120" name="Rectangle 119"/>
          <p:cNvSpPr/>
          <p:nvPr/>
        </p:nvSpPr>
        <p:spPr>
          <a:xfrm>
            <a:off x="6532885" y="4805122"/>
            <a:ext cx="2624360" cy="1559089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1" name="Rectangle 120"/>
          <p:cNvSpPr/>
          <p:nvPr/>
        </p:nvSpPr>
        <p:spPr>
          <a:xfrm>
            <a:off x="6861342" y="5599149"/>
            <a:ext cx="209888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FFFF"/>
                </a:solidFill>
                <a:latin typeface="Arial Narrow"/>
                <a:cs typeface="Arial Narrow"/>
              </a:rPr>
              <a:t>İHANET</a:t>
            </a:r>
            <a:endParaRPr lang="en-US" sz="3200" b="1" dirty="0">
              <a:solidFill>
                <a:srgbClr val="FFFFFF"/>
              </a:solidFill>
              <a:latin typeface="Arial Narrow"/>
              <a:cs typeface="Arial Narrow"/>
            </a:endParaRPr>
          </a:p>
        </p:txBody>
      </p:sp>
      <p:sp>
        <p:nvSpPr>
          <p:cNvPr id="122" name="Rounded Rectangle 121"/>
          <p:cNvSpPr/>
          <p:nvPr/>
        </p:nvSpPr>
        <p:spPr>
          <a:xfrm>
            <a:off x="6181945" y="5331089"/>
            <a:ext cx="729340" cy="507154"/>
          </a:xfrm>
          <a:prstGeom prst="roundRect">
            <a:avLst/>
          </a:prstGeom>
          <a:solidFill>
            <a:srgbClr val="1E1C1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Sol Sağ Ok 1"/>
          <p:cNvSpPr/>
          <p:nvPr/>
        </p:nvSpPr>
        <p:spPr>
          <a:xfrm>
            <a:off x="6271060" y="5496872"/>
            <a:ext cx="523650" cy="175588"/>
          </a:xfrm>
          <a:prstGeom prst="leftRightArrow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latin typeface="Calibri" charset="0"/>
              <a:ea typeface="ヒラギノ角ゴ Pro W3" charset="0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4096779" y="4912364"/>
            <a:ext cx="2061494" cy="81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b="1" dirty="0" err="1" smtClean="0">
                <a:solidFill>
                  <a:srgbClr val="C4BD97"/>
                </a:solidFill>
                <a:latin typeface="Arial Narrow"/>
                <a:cs typeface="Arial Narrow"/>
              </a:rPr>
              <a:t>Kendi</a:t>
            </a:r>
            <a:r>
              <a:rPr lang="en-US" b="1" dirty="0" smtClean="0">
                <a:solidFill>
                  <a:srgbClr val="C4BD97"/>
                </a:solidFill>
                <a:latin typeface="Arial Narrow"/>
                <a:cs typeface="Arial Narrow"/>
              </a:rPr>
              <a:t> Adına</a:t>
            </a:r>
          </a:p>
          <a:p>
            <a:pPr algn="ctr">
              <a:lnSpc>
                <a:spcPct val="130000"/>
              </a:lnSpc>
            </a:pPr>
            <a:r>
              <a:rPr lang="en-US" b="1" dirty="0" err="1" smtClean="0">
                <a:solidFill>
                  <a:srgbClr val="C4BD97"/>
                </a:solidFill>
                <a:latin typeface="Arial Narrow"/>
                <a:cs typeface="Arial Narrow"/>
              </a:rPr>
              <a:t>Olursa</a:t>
            </a:r>
            <a:endParaRPr lang="en-US" sz="1200" b="1" dirty="0">
              <a:solidFill>
                <a:schemeClr val="bg2">
                  <a:lumMod val="75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6880036" y="4912364"/>
            <a:ext cx="2061494" cy="81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b="1" dirty="0" err="1" smtClean="0">
                <a:solidFill>
                  <a:srgbClr val="C4BD97"/>
                </a:solidFill>
                <a:latin typeface="Arial Narrow"/>
                <a:cs typeface="Arial Narrow"/>
              </a:rPr>
              <a:t>Başkası</a:t>
            </a:r>
            <a:r>
              <a:rPr lang="en-US" b="1" dirty="0" smtClean="0">
                <a:solidFill>
                  <a:srgbClr val="C4BD97"/>
                </a:solidFill>
                <a:latin typeface="Arial Narrow"/>
                <a:cs typeface="Arial Narrow"/>
              </a:rPr>
              <a:t> Adına</a:t>
            </a:r>
          </a:p>
          <a:p>
            <a:pPr algn="ctr">
              <a:lnSpc>
                <a:spcPct val="130000"/>
              </a:lnSpc>
            </a:pPr>
            <a:r>
              <a:rPr lang="en-US" b="1" dirty="0" err="1" smtClean="0">
                <a:solidFill>
                  <a:srgbClr val="C4BD97"/>
                </a:solidFill>
                <a:latin typeface="Arial Narrow"/>
                <a:cs typeface="Arial Narrow"/>
              </a:rPr>
              <a:t>Olursa</a:t>
            </a:r>
            <a:endParaRPr lang="en-US" sz="1200" b="1" dirty="0">
              <a:solidFill>
                <a:schemeClr val="bg2">
                  <a:lumMod val="75000"/>
                </a:schemeClr>
              </a:solidFill>
              <a:latin typeface="Arial Narrow"/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18646872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9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9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0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0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1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1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9" grpId="0"/>
      <p:bldP spid="10" grpId="0"/>
      <p:bldP spid="11" grpId="0"/>
      <p:bldP spid="3" grpId="0"/>
      <p:bldP spid="4" grpId="0"/>
      <p:bldP spid="78" grpId="0" animBg="1"/>
      <p:bldP spid="79" grpId="0"/>
      <p:bldP spid="80" grpId="0"/>
      <p:bldP spid="18" grpId="0" animBg="1"/>
      <p:bldP spid="7" grpId="0" animBg="1"/>
      <p:bldP spid="88" grpId="0" animBg="1"/>
      <p:bldP spid="89" grpId="0" animBg="1"/>
      <p:bldP spid="101" grpId="0"/>
      <p:bldP spid="104" grpId="0"/>
      <p:bldP spid="105" grpId="0"/>
      <p:bldP spid="106" grpId="0"/>
      <p:bldP spid="108" grpId="0" animBg="1"/>
      <p:bldP spid="109" grpId="0"/>
      <p:bldP spid="111" grpId="0" animBg="1"/>
      <p:bldP spid="112" grpId="0" animBg="1"/>
      <p:bldP spid="113" grpId="0"/>
      <p:bldP spid="114" grpId="0" animBg="1"/>
      <p:bldP spid="115" grpId="0" animBg="1"/>
      <p:bldP spid="116" grpId="0"/>
      <p:bldP spid="117" grpId="0"/>
      <p:bldP spid="119" grpId="0"/>
      <p:bldP spid="120" grpId="0" animBg="1"/>
      <p:bldP spid="121" grpId="0"/>
      <p:bldP spid="122" grpId="0" animBg="1"/>
      <p:bldP spid="123" grpId="0" animBg="1"/>
      <p:bldP spid="118" grpId="0"/>
      <p:bldP spid="1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BACK.jpg"/>
          <p:cNvPicPr>
            <a:picLocks noChangeAspect="1"/>
          </p:cNvPicPr>
          <p:nvPr/>
        </p:nvPicPr>
        <p:blipFill>
          <a:blip r:embed="rId2">
            <a:alphaModFix amt="4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906217"/>
            <a:ext cx="9144000" cy="155908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920067" y="906217"/>
            <a:ext cx="2799023" cy="1559089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8822" y="1459611"/>
            <a:ext cx="33690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İZZETLİ, ONURLU DURUŞ</a:t>
            </a:r>
            <a:endParaRPr lang="en-US" sz="2400" b="1" dirty="0">
              <a:solidFill>
                <a:schemeClr val="bg2">
                  <a:lumMod val="25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41171" y="1700236"/>
            <a:ext cx="13067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FFFF"/>
                </a:solidFill>
                <a:latin typeface="Arial Narrow"/>
                <a:cs typeface="Arial Narrow"/>
              </a:rPr>
              <a:t>ŞEREF</a:t>
            </a:r>
            <a:endParaRPr lang="en-US" sz="3200" b="1" dirty="0">
              <a:solidFill>
                <a:srgbClr val="FFFFFF"/>
              </a:solidFill>
              <a:latin typeface="Arial Narrow"/>
              <a:cs typeface="Arial Narrow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532885" y="906217"/>
            <a:ext cx="2624360" cy="1559089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419920" y="1687536"/>
            <a:ext cx="11015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FFFF"/>
                </a:solidFill>
                <a:latin typeface="Arial Narrow"/>
                <a:cs typeface="Arial Narrow"/>
              </a:rPr>
              <a:t>KİBİR</a:t>
            </a:r>
            <a:endParaRPr lang="en-US" sz="3200" b="1" dirty="0">
              <a:solidFill>
                <a:srgbClr val="FFFFFF"/>
              </a:solidFill>
              <a:latin typeface="Arial Narrow"/>
              <a:cs typeface="Arial Narrow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7063916" y="1106596"/>
            <a:ext cx="170458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 err="1" smtClean="0">
                <a:solidFill>
                  <a:srgbClr val="C4BD97"/>
                </a:solidFill>
                <a:latin typeface="Arial Narrow"/>
                <a:cs typeface="Arial Narrow"/>
              </a:rPr>
              <a:t>Zayıfa</a:t>
            </a:r>
            <a:r>
              <a:rPr lang="en-US" dirty="0" smtClean="0">
                <a:solidFill>
                  <a:srgbClr val="C4BD97"/>
                </a:solidFill>
                <a:latin typeface="Arial Narrow"/>
                <a:cs typeface="Arial Narrow"/>
              </a:rPr>
              <a:t> </a:t>
            </a:r>
            <a:r>
              <a:rPr lang="en-US" dirty="0" err="1" smtClean="0">
                <a:solidFill>
                  <a:srgbClr val="C4BD97"/>
                </a:solidFill>
                <a:latin typeface="Arial Narrow"/>
                <a:cs typeface="Arial Narrow"/>
              </a:rPr>
              <a:t>Karşı</a:t>
            </a:r>
            <a:endParaRPr lang="en-US" sz="1200" dirty="0">
              <a:solidFill>
                <a:schemeClr val="bg2">
                  <a:lumMod val="75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181945" y="1432184"/>
            <a:ext cx="729340" cy="507154"/>
          </a:xfrm>
          <a:prstGeom prst="roundRect">
            <a:avLst/>
          </a:prstGeom>
          <a:solidFill>
            <a:srgbClr val="1E1C1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ol Sağ Ok 1"/>
          <p:cNvSpPr/>
          <p:nvPr/>
        </p:nvSpPr>
        <p:spPr>
          <a:xfrm>
            <a:off x="6271060" y="1597967"/>
            <a:ext cx="523650" cy="175588"/>
          </a:xfrm>
          <a:prstGeom prst="leftRightArrow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latin typeface="Calibri" charset="0"/>
              <a:ea typeface="ヒラギノ角ゴ Pro W3" charset="0"/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0" y="2637644"/>
            <a:ext cx="9144000" cy="155908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3920067" y="2637644"/>
            <a:ext cx="2799023" cy="1559089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358822" y="3140238"/>
            <a:ext cx="32225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ALÇAK GÖNÜLLÜLÜK</a:t>
            </a:r>
            <a:endParaRPr lang="en-US" sz="2400" b="1" dirty="0">
              <a:solidFill>
                <a:schemeClr val="bg2">
                  <a:lumMod val="25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4469942" y="3355466"/>
            <a:ext cx="15065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FFFF"/>
                </a:solidFill>
                <a:latin typeface="Arial Narrow"/>
                <a:cs typeface="Arial Narrow"/>
              </a:rPr>
              <a:t>TEVAZU</a:t>
            </a:r>
            <a:endParaRPr lang="en-US" sz="3200" b="1" dirty="0">
              <a:solidFill>
                <a:srgbClr val="FFFFFF"/>
              </a:solidFill>
              <a:latin typeface="Arial Narrow"/>
              <a:cs typeface="Arial Narrow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4162136" y="2880358"/>
            <a:ext cx="2061494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b="1" dirty="0" err="1" smtClean="0">
                <a:solidFill>
                  <a:srgbClr val="C4BD97"/>
                </a:solidFill>
                <a:latin typeface="Arial Narrow"/>
                <a:cs typeface="Arial Narrow"/>
              </a:rPr>
              <a:t>Zayıfa</a:t>
            </a:r>
            <a:r>
              <a:rPr lang="en-US" b="1" dirty="0" smtClean="0">
                <a:solidFill>
                  <a:srgbClr val="C4BD97"/>
                </a:solidFill>
                <a:latin typeface="Arial Narrow"/>
                <a:cs typeface="Arial Narrow"/>
              </a:rPr>
              <a:t> </a:t>
            </a:r>
            <a:r>
              <a:rPr lang="en-US" b="1" dirty="0" err="1" smtClean="0">
                <a:solidFill>
                  <a:srgbClr val="C4BD97"/>
                </a:solidFill>
                <a:latin typeface="Arial Narrow"/>
                <a:cs typeface="Arial Narrow"/>
              </a:rPr>
              <a:t>Karşı</a:t>
            </a:r>
            <a:r>
              <a:rPr lang="en-US" b="1" dirty="0" smtClean="0">
                <a:solidFill>
                  <a:srgbClr val="C4BD97"/>
                </a:solidFill>
                <a:latin typeface="Arial Narrow"/>
                <a:cs typeface="Arial Narrow"/>
              </a:rPr>
              <a:t> </a:t>
            </a:r>
            <a:r>
              <a:rPr lang="en-US" b="1" dirty="0" err="1" smtClean="0">
                <a:solidFill>
                  <a:srgbClr val="C4BD97"/>
                </a:solidFill>
                <a:latin typeface="Arial Narrow"/>
                <a:cs typeface="Arial Narrow"/>
              </a:rPr>
              <a:t>Olursa</a:t>
            </a:r>
            <a:endParaRPr lang="en-US" sz="1200" b="1" dirty="0">
              <a:solidFill>
                <a:schemeClr val="bg2">
                  <a:lumMod val="75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6532885" y="2637644"/>
            <a:ext cx="2624360" cy="1559089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6866768" y="3241166"/>
            <a:ext cx="209888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FFFF"/>
                </a:solidFill>
                <a:latin typeface="Arial Narrow"/>
                <a:cs typeface="Arial Narrow"/>
              </a:rPr>
              <a:t>ZİLLET</a:t>
            </a:r>
            <a:endParaRPr lang="en-US" sz="3200" b="1" dirty="0">
              <a:solidFill>
                <a:srgbClr val="FFFFFF"/>
              </a:solidFill>
              <a:latin typeface="Arial Narrow"/>
              <a:cs typeface="Arial Narrow"/>
            </a:endParaRPr>
          </a:p>
        </p:txBody>
      </p:sp>
      <p:sp>
        <p:nvSpPr>
          <p:cNvPr id="111" name="Rounded Rectangle 110"/>
          <p:cNvSpPr/>
          <p:nvPr/>
        </p:nvSpPr>
        <p:spPr>
          <a:xfrm>
            <a:off x="6181945" y="3163611"/>
            <a:ext cx="729340" cy="507154"/>
          </a:xfrm>
          <a:prstGeom prst="roundRect">
            <a:avLst/>
          </a:prstGeom>
          <a:solidFill>
            <a:srgbClr val="1E1C1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Sol Sağ Ok 1"/>
          <p:cNvSpPr/>
          <p:nvPr/>
        </p:nvSpPr>
        <p:spPr>
          <a:xfrm>
            <a:off x="6271060" y="3329394"/>
            <a:ext cx="523650" cy="175588"/>
          </a:xfrm>
          <a:prstGeom prst="leftRightArrow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latin typeface="Calibri" charset="0"/>
              <a:ea typeface="ヒラギノ角ゴ Pro W3" charset="0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6885462" y="2880358"/>
            <a:ext cx="2061494" cy="45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b="1" dirty="0" err="1" smtClean="0">
                <a:solidFill>
                  <a:srgbClr val="C4BD97"/>
                </a:solidFill>
                <a:latin typeface="Arial Narrow"/>
                <a:cs typeface="Arial Narrow"/>
              </a:rPr>
              <a:t>Güçlüye</a:t>
            </a:r>
            <a:r>
              <a:rPr lang="en-US" b="1" dirty="0" smtClean="0">
                <a:solidFill>
                  <a:srgbClr val="C4BD97"/>
                </a:solidFill>
                <a:latin typeface="Arial Narrow"/>
                <a:cs typeface="Arial Narrow"/>
              </a:rPr>
              <a:t> </a:t>
            </a:r>
            <a:r>
              <a:rPr lang="en-US" b="1" dirty="0" err="1" smtClean="0">
                <a:solidFill>
                  <a:srgbClr val="C4BD97"/>
                </a:solidFill>
                <a:latin typeface="Arial Narrow"/>
                <a:cs typeface="Arial Narrow"/>
              </a:rPr>
              <a:t>Karşıysa</a:t>
            </a:r>
            <a:endParaRPr lang="en-US" sz="1200" b="1" dirty="0">
              <a:solidFill>
                <a:schemeClr val="bg2">
                  <a:lumMod val="75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0" y="4373305"/>
            <a:ext cx="9144000" cy="155908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3920067" y="4373305"/>
            <a:ext cx="2799023" cy="1559089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358823" y="4875899"/>
            <a:ext cx="28246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CİDDİYET</a:t>
            </a:r>
            <a:endParaRPr lang="en-US" sz="2400" b="1" dirty="0">
              <a:solidFill>
                <a:schemeClr val="bg2">
                  <a:lumMod val="25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4006277" y="5256232"/>
            <a:ext cx="22878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FFFF"/>
                </a:solidFill>
                <a:latin typeface="Arial Narrow"/>
                <a:cs typeface="Arial Narrow"/>
              </a:rPr>
              <a:t>AĞIRBAŞLILIK</a:t>
            </a:r>
            <a:endParaRPr lang="en-US" sz="2800" b="1" dirty="0">
              <a:solidFill>
                <a:srgbClr val="FFFFFF"/>
              </a:solidFill>
              <a:latin typeface="Arial Narrow"/>
              <a:cs typeface="Arial Narrow"/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794428" y="5917233"/>
            <a:ext cx="7555145" cy="7817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40000"/>
              </a:lnSpc>
            </a:pPr>
            <a:r>
              <a:rPr lang="tr-TR" sz="1600" b="1" dirty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HER </a:t>
            </a:r>
            <a:r>
              <a:rPr lang="tr-TR" sz="1600" b="1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ŞEY görecelidir</a:t>
            </a:r>
            <a:r>
              <a:rPr lang="tr-TR" sz="1600" b="1" dirty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. Türden türe, sınıftan sınıfa, mekândan mekâna, fertten topluma değişir.</a:t>
            </a:r>
          </a:p>
          <a:p>
            <a:pPr algn="ctr">
              <a:lnSpc>
                <a:spcPct val="140000"/>
              </a:lnSpc>
            </a:pPr>
            <a:r>
              <a:rPr lang="tr-TR" sz="1600" b="1" dirty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Her şeye KATEGORİK değil, ANALİTİK yaklaşmak gereklidir.</a:t>
            </a:r>
          </a:p>
        </p:txBody>
      </p:sp>
      <p:sp>
        <p:nvSpPr>
          <p:cNvPr id="120" name="Rectangle 119"/>
          <p:cNvSpPr/>
          <p:nvPr/>
        </p:nvSpPr>
        <p:spPr>
          <a:xfrm>
            <a:off x="6532885" y="4373305"/>
            <a:ext cx="2624360" cy="1559089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1" name="Rectangle 120"/>
          <p:cNvSpPr/>
          <p:nvPr/>
        </p:nvSpPr>
        <p:spPr>
          <a:xfrm>
            <a:off x="6892168" y="5192732"/>
            <a:ext cx="209888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FFFFFF"/>
                </a:solidFill>
                <a:latin typeface="Arial Narrow"/>
                <a:cs typeface="Arial Narrow"/>
              </a:rPr>
              <a:t>KİBİR’dir</a:t>
            </a:r>
            <a:r>
              <a:rPr lang="en-US" sz="3200" b="1" dirty="0" smtClean="0">
                <a:solidFill>
                  <a:srgbClr val="FFFFFF"/>
                </a:solidFill>
                <a:latin typeface="Arial Narrow"/>
                <a:cs typeface="Arial Narrow"/>
              </a:rPr>
              <a:t>.</a:t>
            </a:r>
            <a:endParaRPr lang="en-US" sz="3200" b="1" dirty="0">
              <a:solidFill>
                <a:srgbClr val="FFFFFF"/>
              </a:solidFill>
              <a:latin typeface="Arial Narrow"/>
              <a:cs typeface="Arial Narrow"/>
            </a:endParaRPr>
          </a:p>
        </p:txBody>
      </p:sp>
      <p:sp>
        <p:nvSpPr>
          <p:cNvPr id="122" name="Rounded Rectangle 121"/>
          <p:cNvSpPr/>
          <p:nvPr/>
        </p:nvSpPr>
        <p:spPr>
          <a:xfrm>
            <a:off x="6181945" y="4899272"/>
            <a:ext cx="729340" cy="507154"/>
          </a:xfrm>
          <a:prstGeom prst="roundRect">
            <a:avLst/>
          </a:prstGeom>
          <a:solidFill>
            <a:srgbClr val="1E1C1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Sol Sağ Ok 1"/>
          <p:cNvSpPr/>
          <p:nvPr/>
        </p:nvSpPr>
        <p:spPr>
          <a:xfrm>
            <a:off x="6271060" y="5065055"/>
            <a:ext cx="523650" cy="175588"/>
          </a:xfrm>
          <a:prstGeom prst="leftRightArrow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en-US">
              <a:solidFill>
                <a:srgbClr val="FFFFFF"/>
              </a:solidFill>
              <a:latin typeface="Calibri" charset="0"/>
              <a:ea typeface="ヒラギノ角ゴ Pro W3" charset="0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3979100" y="4489014"/>
            <a:ext cx="2427566" cy="81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b="1" dirty="0" err="1" smtClean="0">
                <a:solidFill>
                  <a:srgbClr val="C4BD97"/>
                </a:solidFill>
                <a:latin typeface="Arial Narrow"/>
                <a:cs typeface="Arial Narrow"/>
              </a:rPr>
              <a:t>Bir</a:t>
            </a:r>
            <a:r>
              <a:rPr lang="en-US" b="1" dirty="0" smtClean="0">
                <a:solidFill>
                  <a:srgbClr val="C4BD97"/>
                </a:solidFill>
                <a:latin typeface="Arial Narrow"/>
                <a:cs typeface="Arial Narrow"/>
              </a:rPr>
              <a:t> </a:t>
            </a:r>
            <a:r>
              <a:rPr lang="en-US" b="1" dirty="0" err="1" smtClean="0">
                <a:solidFill>
                  <a:srgbClr val="C4BD97"/>
                </a:solidFill>
                <a:latin typeface="Arial Narrow"/>
                <a:cs typeface="Arial Narrow"/>
              </a:rPr>
              <a:t>Amirin</a:t>
            </a:r>
            <a:r>
              <a:rPr lang="en-US" b="1" dirty="0" smtClean="0">
                <a:solidFill>
                  <a:srgbClr val="C4BD97"/>
                </a:solidFill>
                <a:latin typeface="Arial Narrow"/>
                <a:cs typeface="Arial Narrow"/>
              </a:rPr>
              <a:t> </a:t>
            </a:r>
            <a:r>
              <a:rPr lang="en-US" b="1" dirty="0" err="1" smtClean="0">
                <a:solidFill>
                  <a:srgbClr val="C4BD97"/>
                </a:solidFill>
                <a:latin typeface="Arial Narrow"/>
                <a:cs typeface="Arial Narrow"/>
              </a:rPr>
              <a:t>Makamındaki</a:t>
            </a:r>
            <a:r>
              <a:rPr lang="en-US" b="1" dirty="0" smtClean="0">
                <a:solidFill>
                  <a:srgbClr val="C4BD97"/>
                </a:solidFill>
                <a:latin typeface="Arial Narrow"/>
                <a:cs typeface="Arial Narrow"/>
              </a:rPr>
              <a:t> </a:t>
            </a:r>
            <a:r>
              <a:rPr lang="en-US" b="1" dirty="0" err="1" smtClean="0">
                <a:solidFill>
                  <a:srgbClr val="C4BD97"/>
                </a:solidFill>
                <a:latin typeface="Arial Narrow"/>
                <a:cs typeface="Arial Narrow"/>
              </a:rPr>
              <a:t>Ciddiyeti</a:t>
            </a:r>
            <a:endParaRPr lang="en-US" b="1" dirty="0">
              <a:solidFill>
                <a:schemeClr val="bg2">
                  <a:lumMod val="75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6697985" y="4582147"/>
            <a:ext cx="241407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2000" b="1" dirty="0" err="1" smtClean="0">
                <a:solidFill>
                  <a:srgbClr val="C4BD97"/>
                </a:solidFill>
                <a:latin typeface="Arial Narrow"/>
                <a:cs typeface="Arial Narrow"/>
              </a:rPr>
              <a:t>Evdeki</a:t>
            </a:r>
            <a:r>
              <a:rPr lang="en-US" sz="2000" b="1" dirty="0" smtClean="0">
                <a:solidFill>
                  <a:srgbClr val="C4BD97"/>
                </a:solidFill>
                <a:latin typeface="Arial Narrow"/>
                <a:cs typeface="Arial Narrow"/>
              </a:rPr>
              <a:t> </a:t>
            </a:r>
            <a:r>
              <a:rPr lang="en-US" sz="2000" b="1" dirty="0" err="1" smtClean="0">
                <a:solidFill>
                  <a:srgbClr val="C4BD97"/>
                </a:solidFill>
                <a:latin typeface="Arial Narrow"/>
                <a:cs typeface="Arial Narrow"/>
              </a:rPr>
              <a:t>Ciddiyet</a:t>
            </a:r>
            <a:r>
              <a:rPr lang="en-US" sz="2000" b="1" dirty="0" smtClean="0">
                <a:solidFill>
                  <a:srgbClr val="C4BD97"/>
                </a:solidFill>
                <a:latin typeface="Arial Narrow"/>
                <a:cs typeface="Arial Narrow"/>
              </a:rPr>
              <a:t> </a:t>
            </a:r>
            <a:r>
              <a:rPr lang="en-US" sz="2000" b="1" dirty="0" err="1" smtClean="0">
                <a:solidFill>
                  <a:srgbClr val="C4BD97"/>
                </a:solidFill>
                <a:latin typeface="Arial Narrow"/>
                <a:cs typeface="Arial Narrow"/>
              </a:rPr>
              <a:t>İse</a:t>
            </a:r>
            <a:endParaRPr lang="en-US" sz="1400" b="1" dirty="0">
              <a:solidFill>
                <a:schemeClr val="bg2">
                  <a:lumMod val="75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41" name="Title 1"/>
          <p:cNvSpPr>
            <a:spLocks noGrp="1"/>
          </p:cNvSpPr>
          <p:nvPr>
            <p:ph type="ctrTitle"/>
          </p:nvPr>
        </p:nvSpPr>
        <p:spPr>
          <a:xfrm>
            <a:off x="1397001" y="305038"/>
            <a:ext cx="6349999" cy="452805"/>
          </a:xfrm>
        </p:spPr>
        <p:txBody>
          <a:bodyPr>
            <a:noAutofit/>
          </a:bodyPr>
          <a:lstStyle/>
          <a:p>
            <a:r>
              <a:rPr lang="tr-TR" sz="2800" b="1" dirty="0" smtClean="0">
                <a:solidFill>
                  <a:schemeClr val="bg2">
                    <a:lumMod val="50000"/>
                  </a:schemeClr>
                </a:solidFill>
                <a:latin typeface="Arial Narrow"/>
                <a:cs typeface="Arial Narrow"/>
              </a:rPr>
              <a:t>HER İYİLİK GÖRECELİDİR.  </a:t>
            </a:r>
            <a:r>
              <a:rPr lang="tr-TR" sz="2400" b="1" dirty="0" smtClean="0">
                <a:solidFill>
                  <a:schemeClr val="bg2">
                    <a:lumMod val="25000"/>
                  </a:schemeClr>
                </a:solidFill>
                <a:latin typeface="Arial Narrow"/>
                <a:cs typeface="Arial Narrow"/>
              </a:rPr>
              <a:t>2 / 2</a:t>
            </a:r>
            <a:endParaRPr lang="tr-TR" sz="2000" b="1" dirty="0">
              <a:solidFill>
                <a:schemeClr val="bg2">
                  <a:lumMod val="25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36" name="Rectangle 112"/>
          <p:cNvSpPr/>
          <p:nvPr/>
        </p:nvSpPr>
        <p:spPr>
          <a:xfrm>
            <a:off x="6885462" y="3696213"/>
            <a:ext cx="2061494" cy="41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1600" b="1" dirty="0" smtClean="0">
                <a:solidFill>
                  <a:srgbClr val="C4BD97"/>
                </a:solidFill>
                <a:latin typeface="Arial Narrow"/>
                <a:cs typeface="Arial Narrow"/>
              </a:rPr>
              <a:t>(</a:t>
            </a:r>
            <a:r>
              <a:rPr lang="en-US" sz="1600" b="1" dirty="0" err="1" smtClean="0">
                <a:solidFill>
                  <a:srgbClr val="C4BD97"/>
                </a:solidFill>
                <a:latin typeface="Arial Narrow"/>
                <a:cs typeface="Arial Narrow"/>
              </a:rPr>
              <a:t>Alçaklık</a:t>
            </a:r>
            <a:r>
              <a:rPr lang="en-US" sz="1600" b="1" dirty="0" smtClean="0">
                <a:solidFill>
                  <a:srgbClr val="C4BD97"/>
                </a:solidFill>
                <a:latin typeface="Arial Narrow"/>
                <a:cs typeface="Arial Narrow"/>
              </a:rPr>
              <a:t> </a:t>
            </a:r>
            <a:r>
              <a:rPr lang="en-US" sz="1600" b="1" dirty="0" err="1" smtClean="0">
                <a:solidFill>
                  <a:srgbClr val="C4BD97"/>
                </a:solidFill>
                <a:latin typeface="Arial Narrow"/>
                <a:cs typeface="Arial Narrow"/>
              </a:rPr>
              <a:t>Olur</a:t>
            </a:r>
            <a:r>
              <a:rPr lang="en-US" sz="1600" b="1" dirty="0" smtClean="0">
                <a:solidFill>
                  <a:srgbClr val="C4BD97"/>
                </a:solidFill>
                <a:latin typeface="Arial Narrow"/>
                <a:cs typeface="Arial Narrow"/>
              </a:rPr>
              <a:t>)</a:t>
            </a:r>
            <a:endParaRPr lang="en-US" sz="1100" b="1" dirty="0">
              <a:solidFill>
                <a:schemeClr val="bg2">
                  <a:lumMod val="75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312157" y="1001127"/>
            <a:ext cx="1704586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b="1" dirty="0" err="1" smtClean="0">
                <a:solidFill>
                  <a:srgbClr val="C4BD97"/>
                </a:solidFill>
                <a:latin typeface="Arial Narrow"/>
                <a:cs typeface="Arial Narrow"/>
              </a:rPr>
              <a:t>Güçlüye</a:t>
            </a:r>
            <a:r>
              <a:rPr lang="en-US" b="1" dirty="0" smtClean="0">
                <a:solidFill>
                  <a:srgbClr val="C4BD97"/>
                </a:solidFill>
                <a:latin typeface="Arial Narrow"/>
                <a:cs typeface="Arial Narrow"/>
              </a:rPr>
              <a:t> </a:t>
            </a:r>
            <a:r>
              <a:rPr lang="en-US" b="1" dirty="0" err="1" smtClean="0">
                <a:solidFill>
                  <a:srgbClr val="C4BD97"/>
                </a:solidFill>
                <a:latin typeface="Arial Narrow"/>
                <a:cs typeface="Arial Narrow"/>
              </a:rPr>
              <a:t>Karşı</a:t>
            </a:r>
            <a:r>
              <a:rPr lang="en-US" b="1" dirty="0" smtClean="0">
                <a:solidFill>
                  <a:srgbClr val="C4BD97"/>
                </a:solidFill>
                <a:latin typeface="Arial Narrow"/>
                <a:cs typeface="Arial Narrow"/>
              </a:rPr>
              <a:t> </a:t>
            </a:r>
            <a:r>
              <a:rPr lang="en-US" b="1" dirty="0" err="1" smtClean="0">
                <a:solidFill>
                  <a:srgbClr val="C4BD97"/>
                </a:solidFill>
                <a:latin typeface="Arial Narrow"/>
                <a:cs typeface="Arial Narrow"/>
              </a:rPr>
              <a:t>Olursa</a:t>
            </a:r>
            <a:endParaRPr lang="en-US" sz="1200" b="1" dirty="0">
              <a:solidFill>
                <a:schemeClr val="bg2">
                  <a:lumMod val="75000"/>
                </a:schemeClr>
              </a:solidFill>
              <a:latin typeface="Arial Narrow"/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8421814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9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0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0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0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1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1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9" grpId="0"/>
      <p:bldP spid="10" grpId="0"/>
      <p:bldP spid="78" grpId="0" animBg="1"/>
      <p:bldP spid="79" grpId="0"/>
      <p:bldP spid="80" grpId="0"/>
      <p:bldP spid="18" grpId="0" animBg="1"/>
      <p:bldP spid="7" grpId="0" animBg="1"/>
      <p:bldP spid="88" grpId="0" animBg="1"/>
      <p:bldP spid="89" grpId="0" animBg="1"/>
      <p:bldP spid="101" grpId="0"/>
      <p:bldP spid="104" grpId="0"/>
      <p:bldP spid="105" grpId="0"/>
      <p:bldP spid="108" grpId="0" animBg="1"/>
      <p:bldP spid="109" grpId="0"/>
      <p:bldP spid="111" grpId="0" animBg="1"/>
      <p:bldP spid="112" grpId="0" animBg="1"/>
      <p:bldP spid="113" grpId="0"/>
      <p:bldP spid="114" grpId="0" animBg="1"/>
      <p:bldP spid="115" grpId="0" animBg="1"/>
      <p:bldP spid="116" grpId="0"/>
      <p:bldP spid="117" grpId="0"/>
      <p:bldP spid="119" grpId="0"/>
      <p:bldP spid="120" grpId="0" animBg="1"/>
      <p:bldP spid="121" grpId="0"/>
      <p:bldP spid="122" grpId="0" animBg="1"/>
      <p:bldP spid="123" grpId="0" animBg="1"/>
      <p:bldP spid="118" grpId="0"/>
      <p:bldP spid="124" grpId="0"/>
      <p:bldP spid="36" grpId="0"/>
      <p:bldP spid="3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</TotalTime>
  <Words>202</Words>
  <Application>Microsoft Macintosh PowerPoint</Application>
  <PresentationFormat>On-screen Show (4:3)</PresentationFormat>
  <Paragraphs>65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GÜZEL AHLÂK </vt:lpstr>
      <vt:lpstr>HER İYİLİK GÖRECELİDİR.   1 / 2</vt:lpstr>
      <vt:lpstr>HER İYİLİK GÖRECELİDİR.  2 / 2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GÜZEL AHLÂK </dc:title>
  <dc:creator>Microsoft Office User</dc:creator>
  <cp:lastModifiedBy>Microsoft Office User</cp:lastModifiedBy>
  <cp:revision>39</cp:revision>
  <dcterms:created xsi:type="dcterms:W3CDTF">2019-11-08T07:58:29Z</dcterms:created>
  <dcterms:modified xsi:type="dcterms:W3CDTF">2019-11-12T15:38:52Z</dcterms:modified>
</cp:coreProperties>
</file>