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BD97"/>
    <a:srgbClr val="002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24" autoAdjust="0"/>
    <p:restoredTop sz="95126" autoAdjust="0"/>
  </p:normalViewPr>
  <p:slideViewPr>
    <p:cSldViewPr snapToGrid="0" snapToObjects="1">
      <p:cViewPr>
        <p:scale>
          <a:sx n="100" d="100"/>
          <a:sy n="100" d="100"/>
        </p:scale>
        <p:origin x="-1256" y="-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6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4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5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7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0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9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7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0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4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9914A-1F34-8342-9D72-D19F1D1DD08F}" type="datetimeFigureOut">
              <a:rPr lang="en-US" smtClean="0"/>
              <a:t>12.11.2019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9D567-6D8A-6A4C-B1C6-937CE6BD1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1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ACK.jpg"/>
          <p:cNvPicPr>
            <a:picLocks noChangeAspect="1"/>
          </p:cNvPicPr>
          <p:nvPr/>
        </p:nvPicPr>
        <p:blipFill>
          <a:blip r:embed="rId2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707439"/>
            <a:ext cx="9144000" cy="661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85730" y="707439"/>
            <a:ext cx="4564620" cy="66120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2733" y="178033"/>
            <a:ext cx="3498534" cy="452805"/>
          </a:xfrm>
        </p:spPr>
        <p:txBody>
          <a:bodyPr>
            <a:noAutofit/>
          </a:bodyPr>
          <a:lstStyle/>
          <a:p>
            <a:r>
              <a:rPr lang="tr-TR" sz="3200" b="1" dirty="0">
                <a:solidFill>
                  <a:schemeClr val="bg2">
                    <a:lumMod val="50000"/>
                  </a:schemeClr>
                </a:solidFill>
                <a:latin typeface="Arial Narrow"/>
                <a:cs typeface="Arial Narrow"/>
              </a:rPr>
              <a:t>GÜZEL AHLÂK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823" y="853375"/>
            <a:ext cx="3474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YUMUŞAK HUYLU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7902" y="824117"/>
            <a:ext cx="1069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CESUR</a:t>
            </a:r>
            <a:endParaRPr lang="en-US" sz="20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77983" y="888012"/>
            <a:ext cx="20278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Kahraman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Yiğit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)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21060" y="784464"/>
            <a:ext cx="729340" cy="507154"/>
          </a:xfrm>
          <a:prstGeom prst="round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ol Sağ Ok 1"/>
          <p:cNvSpPr/>
          <p:nvPr/>
        </p:nvSpPr>
        <p:spPr>
          <a:xfrm>
            <a:off x="4310175" y="950247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0" y="1452496"/>
            <a:ext cx="9144000" cy="661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85730" y="1452496"/>
            <a:ext cx="4564620" cy="66120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8823" y="1598432"/>
            <a:ext cx="3474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ALÇAK GÖNÜLLÜ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87902" y="1544627"/>
            <a:ext cx="845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YİĞİT</a:t>
            </a:r>
            <a:endParaRPr lang="en-US" sz="20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131178" y="1597662"/>
            <a:ext cx="2002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Mert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Delikanlı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Güçlü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)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4184593" y="1529521"/>
            <a:ext cx="802274" cy="507154"/>
          </a:xfrm>
          <a:prstGeom prst="round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ol Sağ Ok 1"/>
          <p:cNvSpPr/>
          <p:nvPr/>
        </p:nvSpPr>
        <p:spPr>
          <a:xfrm>
            <a:off x="4310175" y="1695304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0" y="2197556"/>
            <a:ext cx="9144000" cy="661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85730" y="2197556"/>
            <a:ext cx="4564620" cy="66120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823" y="2343492"/>
            <a:ext cx="325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TUTUMLU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İktisatlı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)</a:t>
            </a:r>
            <a:endParaRPr lang="en-US" sz="16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146158" y="2320070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CÖMERT</a:t>
            </a:r>
            <a:endParaRPr lang="en-US" sz="20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69888" y="2394811"/>
            <a:ext cx="27039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4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Özverili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4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Yardım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 Sever, </a:t>
            </a:r>
            <a:r>
              <a:rPr lang="en-US" sz="14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İkram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 Eden)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184593" y="2274581"/>
            <a:ext cx="802274" cy="507154"/>
          </a:xfrm>
          <a:prstGeom prst="round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ol Sağ Ok 1"/>
          <p:cNvSpPr/>
          <p:nvPr/>
        </p:nvSpPr>
        <p:spPr>
          <a:xfrm>
            <a:off x="4310175" y="2440364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0" y="2959549"/>
            <a:ext cx="9144000" cy="661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85730" y="2959549"/>
            <a:ext cx="4564620" cy="66120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8823" y="2940385"/>
            <a:ext cx="3353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AĞIR BAŞLI</a:t>
            </a:r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Vakur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)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87902" y="3067955"/>
            <a:ext cx="126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UTANMA</a:t>
            </a:r>
            <a:endParaRPr lang="en-US" sz="20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395160" y="3117910"/>
            <a:ext cx="24868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Utanç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Haya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Yüz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Kızarması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)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4184593" y="3036574"/>
            <a:ext cx="802274" cy="507154"/>
          </a:xfrm>
          <a:prstGeom prst="round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ol Sağ Ok 1"/>
          <p:cNvSpPr/>
          <p:nvPr/>
        </p:nvSpPr>
        <p:spPr>
          <a:xfrm>
            <a:off x="4310175" y="3202357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0" y="3713075"/>
            <a:ext cx="9144000" cy="661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585730" y="3713075"/>
            <a:ext cx="4564620" cy="66120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58823" y="3859011"/>
            <a:ext cx="2532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ADİL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Adaletli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)</a:t>
            </a:r>
            <a:endParaRPr lang="en-US" sz="16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187902" y="3813672"/>
            <a:ext cx="1867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MERHAMETLİ</a:t>
            </a:r>
            <a:endParaRPr lang="en-US" sz="20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076392" y="3877183"/>
            <a:ext cx="9204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İnsancıl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)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4184593" y="3790100"/>
            <a:ext cx="802274" cy="507154"/>
          </a:xfrm>
          <a:prstGeom prst="round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ol Sağ Ok 1"/>
          <p:cNvSpPr/>
          <p:nvPr/>
        </p:nvSpPr>
        <p:spPr>
          <a:xfrm>
            <a:off x="4310175" y="3955883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0" y="4457334"/>
            <a:ext cx="9144000" cy="661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585730" y="4457334"/>
            <a:ext cx="4564620" cy="66120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58823" y="4603270"/>
            <a:ext cx="3951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ŞEFKATLİ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6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Çıkar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sz="16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Beklemeden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sz="16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Sevmek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)</a:t>
            </a:r>
            <a:endParaRPr lang="en-US" sz="16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187902" y="4557931"/>
            <a:ext cx="1742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HAKPEREST</a:t>
            </a:r>
            <a:endParaRPr lang="en-US" sz="20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779140" y="4611782"/>
            <a:ext cx="24518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Haksever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Haktan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Ödünsüz</a:t>
            </a:r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)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4184593" y="4534359"/>
            <a:ext cx="802274" cy="507154"/>
          </a:xfrm>
          <a:prstGeom prst="round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ol Sağ Ok 1"/>
          <p:cNvSpPr/>
          <p:nvPr/>
        </p:nvSpPr>
        <p:spPr>
          <a:xfrm>
            <a:off x="4310175" y="4700142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0" y="5211676"/>
            <a:ext cx="9144000" cy="661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585730" y="5211676"/>
            <a:ext cx="4564620" cy="66120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58823" y="5357612"/>
            <a:ext cx="4153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AFFETMEK</a:t>
            </a:r>
            <a:endParaRPr lang="en-US" sz="13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187902" y="5312273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ONURLU</a:t>
            </a:r>
            <a:endParaRPr lang="en-US" sz="20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376243" y="5386216"/>
            <a:ext cx="27222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4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Şeref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sz="14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ve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sz="14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Haysiyetini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sz="14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Koruma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4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İtibar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)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4184593" y="5288701"/>
            <a:ext cx="802274" cy="507154"/>
          </a:xfrm>
          <a:prstGeom prst="round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ol Sağ Ok 1"/>
          <p:cNvSpPr/>
          <p:nvPr/>
        </p:nvSpPr>
        <p:spPr>
          <a:xfrm>
            <a:off x="4310175" y="5454484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0" y="5957551"/>
            <a:ext cx="9144000" cy="661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585730" y="5957551"/>
            <a:ext cx="4564620" cy="66120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58823" y="6103487"/>
            <a:ext cx="4153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KANAATKAR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6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Yetingen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6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Kanık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)</a:t>
            </a:r>
            <a:endParaRPr lang="en-US" sz="13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187902" y="6041219"/>
            <a:ext cx="1491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ÇALIŞKAN</a:t>
            </a:r>
            <a:endParaRPr lang="en-US" sz="20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4184593" y="6034576"/>
            <a:ext cx="802274" cy="507154"/>
          </a:xfrm>
          <a:prstGeom prst="round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ol Sağ Ok 1"/>
          <p:cNvSpPr/>
          <p:nvPr/>
        </p:nvSpPr>
        <p:spPr>
          <a:xfrm>
            <a:off x="4310175" y="6200359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74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9" grpId="0"/>
      <p:bldP spid="10" grpId="0"/>
      <p:bldP spid="11" grpId="0"/>
      <p:bldP spid="18" grpId="0" animBg="1"/>
      <p:bldP spid="7" grpId="0" animBg="1"/>
      <p:bldP spid="50" grpId="0" animBg="1"/>
      <p:bldP spid="51" grpId="0" animBg="1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5" grpId="0"/>
      <p:bldP spid="76" grpId="0" animBg="1"/>
      <p:bldP spid="77" grpId="0" animBg="1"/>
      <p:bldP spid="81" grpId="0" animBg="1"/>
      <p:bldP spid="82" grpId="0" animBg="1"/>
      <p:bldP spid="83" grpId="0"/>
      <p:bldP spid="84" grpId="0"/>
      <p:bldP spid="85" grpId="0"/>
      <p:bldP spid="86" grpId="0" animBg="1"/>
      <p:bldP spid="87" grpId="0" animBg="1"/>
      <p:bldP spid="90" grpId="0" animBg="1"/>
      <p:bldP spid="91" grpId="0" animBg="1"/>
      <p:bldP spid="92" grpId="0"/>
      <p:bldP spid="93" grpId="0"/>
      <p:bldP spid="94" grpId="0"/>
      <p:bldP spid="95" grpId="0" animBg="1"/>
      <p:bldP spid="96" grpId="0" animBg="1"/>
      <p:bldP spid="97" grpId="0" animBg="1"/>
      <p:bldP spid="98" grpId="0" animBg="1"/>
      <p:bldP spid="99" grpId="0"/>
      <p:bldP spid="100" grpId="0"/>
      <p:bldP spid="102" grpId="0" animBg="1"/>
      <p:bldP spid="1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ACK.jpg"/>
          <p:cNvPicPr>
            <a:picLocks noChangeAspect="1"/>
          </p:cNvPicPr>
          <p:nvPr/>
        </p:nvPicPr>
        <p:blipFill>
          <a:blip r:embed="rId2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1033222"/>
            <a:ext cx="9144000" cy="1559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0067" y="1033222"/>
            <a:ext cx="2799023" cy="15590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001" y="305038"/>
            <a:ext cx="6349999" cy="452805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Arial Narrow"/>
                <a:cs typeface="Arial Narrow"/>
              </a:rPr>
              <a:t>HER İYİLİK GÖRECELİDİR.   </a:t>
            </a:r>
            <a:r>
              <a:rPr lang="tr-TR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1 / 2</a:t>
            </a:r>
            <a:endParaRPr lang="tr-TR" sz="24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823" y="1497716"/>
            <a:ext cx="282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ÖVÜNMEK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17031" y="1712942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İYİ</a:t>
            </a:r>
            <a:endParaRPr lang="en-US" sz="32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6779" y="979591"/>
            <a:ext cx="206149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Paydaşlarını</a:t>
            </a:r>
            <a:r>
              <a:rPr lang="en-US" sz="1600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Överse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/>
            </a:r>
            <a:b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</a:br>
            <a:r>
              <a:rPr lang="en-US" sz="12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2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Grubu</a:t>
            </a:r>
            <a:r>
              <a:rPr lang="en-US" sz="12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2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Arkadaşları</a:t>
            </a:r>
            <a:r>
              <a:rPr lang="en-US" sz="12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200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Ülkesi</a:t>
            </a:r>
            <a:r>
              <a:rPr lang="en-US" sz="1200" b="1" dirty="0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)</a:t>
            </a:r>
            <a:endParaRPr lang="en-US" sz="11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482" y="1963301"/>
            <a:ext cx="23599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Kıvanç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Duymak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İftihar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en-US" sz="14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Etmek</a:t>
            </a:r>
            <a:r>
              <a:rPr lang="en-US" sz="1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4266992" y="2168390"/>
            <a:ext cx="1808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Övünmemezlik</a:t>
            </a:r>
            <a:r>
              <a:rPr lang="en-US" sz="1400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sz="1400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Yapamaz</a:t>
            </a:r>
            <a:endParaRPr lang="en-US" sz="1400" dirty="0" smtClean="0">
              <a:solidFill>
                <a:srgbClr val="C4BD97"/>
              </a:solidFill>
              <a:latin typeface="Arial Narrow"/>
              <a:cs typeface="Arial Narrow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532885" y="1033222"/>
            <a:ext cx="2624360" cy="155908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37932" y="1662142"/>
            <a:ext cx="1138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KÖTÜ</a:t>
            </a:r>
            <a:endParaRPr lang="en-US" sz="32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58490" y="1157398"/>
            <a:ext cx="170458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Kendini</a:t>
            </a:r>
            <a:r>
              <a:rPr lang="en-US" sz="1600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Arial Narrow"/>
                <a:cs typeface="Arial Narrow"/>
              </a:rPr>
              <a:t>Överse</a:t>
            </a:r>
            <a:endParaRPr lang="en-US" sz="11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81945" y="1609989"/>
            <a:ext cx="729340" cy="507154"/>
          </a:xfrm>
          <a:prstGeom prst="roundRect">
            <a:avLst/>
          </a:prstGeom>
          <a:solidFill>
            <a:srgbClr val="1E1C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ol Sağ Ok 1"/>
          <p:cNvSpPr/>
          <p:nvPr/>
        </p:nvSpPr>
        <p:spPr>
          <a:xfrm>
            <a:off x="6271060" y="1775772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2925522"/>
            <a:ext cx="9144000" cy="1559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920067" y="2925522"/>
            <a:ext cx="2799023" cy="15590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58823" y="3390016"/>
            <a:ext cx="282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KANAATKAR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817031" y="3770349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İYİ</a:t>
            </a:r>
            <a:endParaRPr lang="en-US" sz="32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096779" y="3032764"/>
            <a:ext cx="2061494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600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Kazandıklarıyla</a:t>
            </a:r>
            <a:r>
              <a:rPr lang="en-US" sz="1600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sz="1600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Mutlu</a:t>
            </a:r>
            <a:r>
              <a:rPr lang="en-US" sz="1600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sz="1600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Oluyorsa</a:t>
            </a:r>
            <a:endParaRPr lang="en-US" sz="11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40082" y="3779401"/>
            <a:ext cx="9963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6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Yetingen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)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6532885" y="2925522"/>
            <a:ext cx="2624360" cy="155908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710686" y="3706173"/>
            <a:ext cx="2427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GAYRETSİZLİK</a:t>
            </a:r>
            <a:endParaRPr lang="en-US" sz="28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6143845" y="3426089"/>
            <a:ext cx="729340" cy="507154"/>
          </a:xfrm>
          <a:prstGeom prst="roundRect">
            <a:avLst/>
          </a:prstGeom>
          <a:solidFill>
            <a:srgbClr val="1E1C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ol Sağ Ok 1"/>
          <p:cNvSpPr/>
          <p:nvPr/>
        </p:nvSpPr>
        <p:spPr>
          <a:xfrm>
            <a:off x="6271060" y="3617272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880036" y="2943864"/>
            <a:ext cx="2061494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Kazandıklarıyla</a:t>
            </a:r>
            <a:r>
              <a:rPr lang="en-US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Yetiniyorsa</a:t>
            </a:r>
            <a:endParaRPr lang="en-US" sz="12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0" y="4805122"/>
            <a:ext cx="9144000" cy="1559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920067" y="4805122"/>
            <a:ext cx="2799023" cy="15590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58823" y="5193416"/>
            <a:ext cx="282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HOŞGÖRÜ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465585" y="5573749"/>
            <a:ext cx="1401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ERDEM</a:t>
            </a:r>
            <a:endParaRPr lang="en-US" sz="32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27382" y="5620901"/>
            <a:ext cx="19420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(</a:t>
            </a:r>
            <a:r>
              <a:rPr lang="en-US" sz="16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Tolerans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, </a:t>
            </a:r>
            <a:r>
              <a:rPr lang="en-US" sz="1600" b="1" dirty="0" err="1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Müsamaha</a:t>
            </a: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)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532885" y="4805122"/>
            <a:ext cx="2624360" cy="155908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861342" y="5599149"/>
            <a:ext cx="2098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İHANET</a:t>
            </a:r>
            <a:endParaRPr lang="en-US" sz="32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6181945" y="5331089"/>
            <a:ext cx="729340" cy="507154"/>
          </a:xfrm>
          <a:prstGeom prst="roundRect">
            <a:avLst/>
          </a:prstGeom>
          <a:solidFill>
            <a:srgbClr val="1E1C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ol Sağ Ok 1"/>
          <p:cNvSpPr/>
          <p:nvPr/>
        </p:nvSpPr>
        <p:spPr>
          <a:xfrm>
            <a:off x="6271060" y="5496872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096779" y="4912364"/>
            <a:ext cx="2061494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Kendi</a:t>
            </a:r>
            <a:r>
              <a:rPr lang="en-US" b="1" dirty="0" smtClean="0">
                <a:solidFill>
                  <a:srgbClr val="C4BD97"/>
                </a:solidFill>
                <a:latin typeface="Arial Narrow"/>
                <a:cs typeface="Arial Narrow"/>
              </a:rPr>
              <a:t> Adına</a:t>
            </a:r>
          </a:p>
          <a:p>
            <a:pPr algn="ctr">
              <a:lnSpc>
                <a:spcPct val="130000"/>
              </a:lnSpc>
            </a:pP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Olursa</a:t>
            </a:r>
            <a:endParaRPr lang="en-US" sz="12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880036" y="4912364"/>
            <a:ext cx="2061494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Başkası</a:t>
            </a:r>
            <a:r>
              <a:rPr lang="en-US" b="1" dirty="0" smtClean="0">
                <a:solidFill>
                  <a:srgbClr val="C4BD97"/>
                </a:solidFill>
                <a:latin typeface="Arial Narrow"/>
                <a:cs typeface="Arial Narrow"/>
              </a:rPr>
              <a:t> Adına</a:t>
            </a:r>
          </a:p>
          <a:p>
            <a:pPr algn="ctr">
              <a:lnSpc>
                <a:spcPct val="130000"/>
              </a:lnSpc>
            </a:pP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Olursa</a:t>
            </a:r>
            <a:endParaRPr lang="en-US" sz="12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86468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9" grpId="0"/>
      <p:bldP spid="10" grpId="0"/>
      <p:bldP spid="11" grpId="0"/>
      <p:bldP spid="3" grpId="0"/>
      <p:bldP spid="4" grpId="0"/>
      <p:bldP spid="78" grpId="0" animBg="1"/>
      <p:bldP spid="79" grpId="0"/>
      <p:bldP spid="80" grpId="0"/>
      <p:bldP spid="18" grpId="0" animBg="1"/>
      <p:bldP spid="7" grpId="0" animBg="1"/>
      <p:bldP spid="88" grpId="0" animBg="1"/>
      <p:bldP spid="89" grpId="0" animBg="1"/>
      <p:bldP spid="101" grpId="0"/>
      <p:bldP spid="104" grpId="0"/>
      <p:bldP spid="105" grpId="0"/>
      <p:bldP spid="106" grpId="0"/>
      <p:bldP spid="108" grpId="0" animBg="1"/>
      <p:bldP spid="109" grpId="0"/>
      <p:bldP spid="111" grpId="0" animBg="1"/>
      <p:bldP spid="112" grpId="0" animBg="1"/>
      <p:bldP spid="113" grpId="0"/>
      <p:bldP spid="114" grpId="0" animBg="1"/>
      <p:bldP spid="115" grpId="0" animBg="1"/>
      <p:bldP spid="116" grpId="0"/>
      <p:bldP spid="117" grpId="0"/>
      <p:bldP spid="119" grpId="0"/>
      <p:bldP spid="120" grpId="0" animBg="1"/>
      <p:bldP spid="121" grpId="0"/>
      <p:bldP spid="122" grpId="0" animBg="1"/>
      <p:bldP spid="123" grpId="0" animBg="1"/>
      <p:bldP spid="118" grpId="0"/>
      <p:bldP spid="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ACK.jpg"/>
          <p:cNvPicPr>
            <a:picLocks noChangeAspect="1"/>
          </p:cNvPicPr>
          <p:nvPr/>
        </p:nvPicPr>
        <p:blipFill>
          <a:blip r:embed="rId2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906217"/>
            <a:ext cx="9144000" cy="1559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0067" y="906217"/>
            <a:ext cx="2799023" cy="15590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822" y="1459611"/>
            <a:ext cx="3369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İZZETLİ, ONURLU DURUŞ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41171" y="1700236"/>
            <a:ext cx="13067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ŞEREF</a:t>
            </a:r>
            <a:endParaRPr lang="en-US" sz="32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532885" y="906217"/>
            <a:ext cx="2624360" cy="155908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419920" y="1687536"/>
            <a:ext cx="1101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KİBİR</a:t>
            </a:r>
            <a:endParaRPr lang="en-US" sz="32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063916" y="1106596"/>
            <a:ext cx="170458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Zayıfa</a:t>
            </a:r>
            <a:r>
              <a:rPr lang="en-US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Karşı</a:t>
            </a:r>
            <a:endParaRPr lang="en-US" sz="1200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81945" y="1432184"/>
            <a:ext cx="729340" cy="507154"/>
          </a:xfrm>
          <a:prstGeom prst="roundRect">
            <a:avLst/>
          </a:prstGeom>
          <a:solidFill>
            <a:srgbClr val="1E1C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ol Sağ Ok 1"/>
          <p:cNvSpPr/>
          <p:nvPr/>
        </p:nvSpPr>
        <p:spPr>
          <a:xfrm>
            <a:off x="6271060" y="1597967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0" y="2637644"/>
            <a:ext cx="9144000" cy="1559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920067" y="2637644"/>
            <a:ext cx="2799023" cy="15590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58822" y="3140238"/>
            <a:ext cx="322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ALÇAK GÖNÜLLÜLÜK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469942" y="3355466"/>
            <a:ext cx="1506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TEVAZU</a:t>
            </a:r>
            <a:endParaRPr lang="en-US" sz="32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162136" y="2880358"/>
            <a:ext cx="206149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Zayıfa</a:t>
            </a:r>
            <a:r>
              <a:rPr lang="en-US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Karşı</a:t>
            </a:r>
            <a:r>
              <a:rPr lang="en-US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Olursa</a:t>
            </a:r>
            <a:endParaRPr lang="en-US" sz="12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532885" y="2637644"/>
            <a:ext cx="2624360" cy="155908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866768" y="3241166"/>
            <a:ext cx="2098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ZİLLET</a:t>
            </a:r>
            <a:endParaRPr lang="en-US" sz="32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6181945" y="3163611"/>
            <a:ext cx="729340" cy="507154"/>
          </a:xfrm>
          <a:prstGeom prst="roundRect">
            <a:avLst/>
          </a:prstGeom>
          <a:solidFill>
            <a:srgbClr val="1E1C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ol Sağ Ok 1"/>
          <p:cNvSpPr/>
          <p:nvPr/>
        </p:nvSpPr>
        <p:spPr>
          <a:xfrm>
            <a:off x="6271060" y="3329394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885462" y="2880358"/>
            <a:ext cx="2061494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Güçlüye</a:t>
            </a:r>
            <a:r>
              <a:rPr lang="en-US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Karşıysa</a:t>
            </a:r>
            <a:endParaRPr lang="en-US" sz="12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0" y="4373305"/>
            <a:ext cx="9144000" cy="1559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920067" y="4373305"/>
            <a:ext cx="2799023" cy="15590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58823" y="4875899"/>
            <a:ext cx="282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CİDDİYET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006277" y="5256232"/>
            <a:ext cx="2287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AĞIRBAŞLILIK</a:t>
            </a:r>
            <a:endParaRPr lang="en-US" sz="28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794428" y="5917233"/>
            <a:ext cx="7555145" cy="781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tr-TR" sz="1600" b="1" dirty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HER </a:t>
            </a:r>
            <a:r>
              <a:rPr lang="tr-TR" sz="16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ŞEY görecelidir</a:t>
            </a:r>
            <a:r>
              <a:rPr lang="tr-TR" sz="1600" b="1" dirty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. Türden türe, sınıftan sınıfa, mekândan mekâna, fertten topluma değişir.</a:t>
            </a:r>
          </a:p>
          <a:p>
            <a:pPr algn="ctr">
              <a:lnSpc>
                <a:spcPct val="140000"/>
              </a:lnSpc>
            </a:pPr>
            <a:r>
              <a:rPr lang="tr-TR" sz="1600" b="1" dirty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Her şeye KATEGORİK değil, ANALİTİK yaklaşmak gereklidir.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532885" y="4373305"/>
            <a:ext cx="2624360" cy="1559089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892168" y="5192732"/>
            <a:ext cx="2098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FFFF"/>
                </a:solidFill>
                <a:latin typeface="Arial Narrow"/>
                <a:cs typeface="Arial Narrow"/>
              </a:rPr>
              <a:t>KİBİR’dir</a:t>
            </a:r>
            <a:r>
              <a:rPr lang="en-US" sz="32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lang="en-US" sz="3200" b="1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6181945" y="4899272"/>
            <a:ext cx="729340" cy="507154"/>
          </a:xfrm>
          <a:prstGeom prst="roundRect">
            <a:avLst/>
          </a:prstGeom>
          <a:solidFill>
            <a:srgbClr val="1E1C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ol Sağ Ok 1"/>
          <p:cNvSpPr/>
          <p:nvPr/>
        </p:nvSpPr>
        <p:spPr>
          <a:xfrm>
            <a:off x="6271060" y="5065055"/>
            <a:ext cx="523650" cy="175588"/>
          </a:xfrm>
          <a:prstGeom prst="leftRightArrow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ヒラギノ角ゴ Pro W3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979100" y="4489014"/>
            <a:ext cx="2427566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Bir</a:t>
            </a:r>
            <a:r>
              <a:rPr lang="en-US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Amirin</a:t>
            </a:r>
            <a:r>
              <a:rPr lang="en-US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Makamındaki</a:t>
            </a:r>
            <a:r>
              <a:rPr lang="en-US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Ciddiyeti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697985" y="4582147"/>
            <a:ext cx="241407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000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Evdeki</a:t>
            </a:r>
            <a:r>
              <a:rPr lang="en-US" sz="2000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sz="2000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Ciddiyet</a:t>
            </a:r>
            <a:r>
              <a:rPr lang="en-US" sz="2000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sz="2000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İse</a:t>
            </a:r>
            <a:endParaRPr lang="en-US" sz="14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ctrTitle"/>
          </p:nvPr>
        </p:nvSpPr>
        <p:spPr>
          <a:xfrm>
            <a:off x="1397001" y="305038"/>
            <a:ext cx="6349999" cy="452805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chemeClr val="bg2">
                    <a:lumMod val="50000"/>
                  </a:schemeClr>
                </a:solidFill>
                <a:latin typeface="Arial Narrow"/>
                <a:cs typeface="Arial Narrow"/>
              </a:rPr>
              <a:t>HER İYİLİK GÖRECELİDİR.  </a:t>
            </a:r>
            <a:r>
              <a:rPr lang="tr-TR" sz="2400" b="1" dirty="0" smtClean="0">
                <a:solidFill>
                  <a:schemeClr val="bg2">
                    <a:lumMod val="25000"/>
                  </a:schemeClr>
                </a:solidFill>
                <a:latin typeface="Arial Narrow"/>
                <a:cs typeface="Arial Narrow"/>
              </a:rPr>
              <a:t>2 / 2</a:t>
            </a:r>
            <a:endParaRPr lang="tr-TR" sz="2000" b="1" dirty="0">
              <a:solidFill>
                <a:schemeClr val="bg2">
                  <a:lumMod val="2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36" name="Rectangle 112"/>
          <p:cNvSpPr/>
          <p:nvPr/>
        </p:nvSpPr>
        <p:spPr>
          <a:xfrm>
            <a:off x="6885462" y="3696213"/>
            <a:ext cx="2061494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600" b="1" dirty="0" smtClean="0">
                <a:solidFill>
                  <a:srgbClr val="C4BD97"/>
                </a:solidFill>
                <a:latin typeface="Arial Narrow"/>
                <a:cs typeface="Arial Narrow"/>
              </a:rPr>
              <a:t>(</a:t>
            </a:r>
            <a:r>
              <a:rPr lang="en-US" sz="1600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Alçaklık</a:t>
            </a:r>
            <a:r>
              <a:rPr lang="en-US" sz="1600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sz="1600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Olur</a:t>
            </a:r>
            <a:r>
              <a:rPr lang="en-US" sz="1600" b="1" dirty="0" smtClean="0">
                <a:solidFill>
                  <a:srgbClr val="C4BD97"/>
                </a:solidFill>
                <a:latin typeface="Arial Narrow"/>
                <a:cs typeface="Arial Narrow"/>
              </a:rPr>
              <a:t>)</a:t>
            </a:r>
            <a:endParaRPr lang="en-US" sz="11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312157" y="1001127"/>
            <a:ext cx="170458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Güçlüye</a:t>
            </a:r>
            <a:r>
              <a:rPr lang="en-US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Karşı</a:t>
            </a:r>
            <a:r>
              <a:rPr lang="en-US" b="1" dirty="0" smtClean="0">
                <a:solidFill>
                  <a:srgbClr val="C4BD97"/>
                </a:solidFill>
                <a:latin typeface="Arial Narrow"/>
                <a:cs typeface="Arial Narrow"/>
              </a:rPr>
              <a:t> </a:t>
            </a:r>
            <a:r>
              <a:rPr lang="en-US" b="1" dirty="0" err="1" smtClean="0">
                <a:solidFill>
                  <a:srgbClr val="C4BD97"/>
                </a:solidFill>
                <a:latin typeface="Arial Narrow"/>
                <a:cs typeface="Arial Narrow"/>
              </a:rPr>
              <a:t>Olursa</a:t>
            </a:r>
            <a:endParaRPr lang="en-US" sz="1200" b="1" dirty="0">
              <a:solidFill>
                <a:schemeClr val="bg2">
                  <a:lumMod val="75000"/>
                </a:schemeClr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842181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9" grpId="0"/>
      <p:bldP spid="10" grpId="0"/>
      <p:bldP spid="78" grpId="0" animBg="1"/>
      <p:bldP spid="79" grpId="0"/>
      <p:bldP spid="80" grpId="0"/>
      <p:bldP spid="18" grpId="0" animBg="1"/>
      <p:bldP spid="7" grpId="0" animBg="1"/>
      <p:bldP spid="88" grpId="0" animBg="1"/>
      <p:bldP spid="89" grpId="0" animBg="1"/>
      <p:bldP spid="101" grpId="0"/>
      <p:bldP spid="104" grpId="0"/>
      <p:bldP spid="105" grpId="0"/>
      <p:bldP spid="108" grpId="0" animBg="1"/>
      <p:bldP spid="109" grpId="0"/>
      <p:bldP spid="111" grpId="0" animBg="1"/>
      <p:bldP spid="112" grpId="0" animBg="1"/>
      <p:bldP spid="113" grpId="0"/>
      <p:bldP spid="114" grpId="0" animBg="1"/>
      <p:bldP spid="115" grpId="0" animBg="1"/>
      <p:bldP spid="116" grpId="0"/>
      <p:bldP spid="117" grpId="0"/>
      <p:bldP spid="119" grpId="0"/>
      <p:bldP spid="120" grpId="0" animBg="1"/>
      <p:bldP spid="121" grpId="0"/>
      <p:bldP spid="122" grpId="0" animBg="1"/>
      <p:bldP spid="123" grpId="0" animBg="1"/>
      <p:bldP spid="118" grpId="0"/>
      <p:bldP spid="124" grpId="0"/>
      <p:bldP spid="36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202</Words>
  <Application>Microsoft Macintosh PowerPoint</Application>
  <PresentationFormat>On-screen Show (4:3)</PresentationFormat>
  <Paragraphs>65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GÜZEL AHLÂK </vt:lpstr>
      <vt:lpstr>HER İYİLİK GÖRECELİDİR.   1 / 2</vt:lpstr>
      <vt:lpstr>HER İYİLİK GÖRECELİDİR.  2 /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GÜZEL AHLÂK </dc:title>
  <dc:creator>Microsoft Office User</dc:creator>
  <cp:lastModifiedBy>Microsoft Office User</cp:lastModifiedBy>
  <cp:revision>39</cp:revision>
  <dcterms:created xsi:type="dcterms:W3CDTF">2019-11-08T07:58:29Z</dcterms:created>
  <dcterms:modified xsi:type="dcterms:W3CDTF">2019-11-12T15:38:52Z</dcterms:modified>
</cp:coreProperties>
</file>